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257" r:id="rId3"/>
    <p:sldId id="258" r:id="rId4"/>
    <p:sldId id="259" r:id="rId5"/>
    <p:sldId id="260" r:id="rId6"/>
    <p:sldId id="341" r:id="rId7"/>
    <p:sldId id="342" r:id="rId8"/>
    <p:sldId id="396" r:id="rId9"/>
    <p:sldId id="397" r:id="rId10"/>
    <p:sldId id="398" r:id="rId11"/>
    <p:sldId id="263" r:id="rId12"/>
    <p:sldId id="395" r:id="rId13"/>
    <p:sldId id="344" r:id="rId14"/>
    <p:sldId id="343" r:id="rId15"/>
    <p:sldId id="345" r:id="rId16"/>
    <p:sldId id="399" r:id="rId17"/>
    <p:sldId id="400" r:id="rId18"/>
    <p:sldId id="401" r:id="rId19"/>
    <p:sldId id="402" r:id="rId20"/>
    <p:sldId id="403" r:id="rId21"/>
    <p:sldId id="346" r:id="rId22"/>
    <p:sldId id="347" r:id="rId23"/>
    <p:sldId id="348" r:id="rId24"/>
    <p:sldId id="349" r:id="rId25"/>
    <p:sldId id="350" r:id="rId26"/>
    <p:sldId id="405" r:id="rId27"/>
    <p:sldId id="404" r:id="rId28"/>
    <p:sldId id="406" r:id="rId29"/>
    <p:sldId id="351" r:id="rId30"/>
    <p:sldId id="407" r:id="rId31"/>
    <p:sldId id="279" r:id="rId32"/>
    <p:sldId id="280" r:id="rId33"/>
    <p:sldId id="281" r:id="rId34"/>
    <p:sldId id="353" r:id="rId35"/>
    <p:sldId id="352"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14" r:id="rId60"/>
    <p:sldId id="315" r:id="rId61"/>
    <p:sldId id="316" r:id="rId62"/>
    <p:sldId id="317" r:id="rId63"/>
    <p:sldId id="318" r:id="rId64"/>
    <p:sldId id="377" r:id="rId65"/>
    <p:sldId id="378" r:id="rId66"/>
    <p:sldId id="379" r:id="rId67"/>
    <p:sldId id="380" r:id="rId68"/>
    <p:sldId id="381" r:id="rId69"/>
    <p:sldId id="382" r:id="rId70"/>
    <p:sldId id="383" r:id="rId71"/>
    <p:sldId id="320" r:id="rId72"/>
    <p:sldId id="384" r:id="rId73"/>
    <p:sldId id="385" r:id="rId74"/>
    <p:sldId id="386" r:id="rId75"/>
    <p:sldId id="387" r:id="rId76"/>
    <p:sldId id="388" r:id="rId77"/>
    <p:sldId id="389" r:id="rId78"/>
    <p:sldId id="390" r:id="rId79"/>
    <p:sldId id="391" r:id="rId80"/>
    <p:sldId id="392" r:id="rId81"/>
    <p:sldId id="393" r:id="rId82"/>
    <p:sldId id="394" r:id="rId83"/>
    <p:sldId id="409" r:id="rId84"/>
    <p:sldId id="336" r:id="rId85"/>
    <p:sldId id="337" r:id="rId86"/>
    <p:sldId id="338" r:id="rId87"/>
    <p:sldId id="334" r:id="rId8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54" d="100"/>
          <a:sy n="54" d="100"/>
        </p:scale>
        <p:origin x="778"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C07AC1C-6D30-4CF3-9ACE-510F171C368D}" type="datetimeFigureOut">
              <a:rPr lang="vi-VN" smtClean="0"/>
              <a:t>04/01/2024</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C50F4FB-7855-474B-BC61-B707355EEC67}" type="slidenum">
              <a:rPr lang="vi-VN" smtClean="0"/>
              <a:t>‹#›</a:t>
            </a:fld>
            <a:endParaRPr lang="vi-VN"/>
          </a:p>
        </p:txBody>
      </p:sp>
    </p:spTree>
    <p:extLst>
      <p:ext uri="{BB962C8B-B14F-4D97-AF65-F5344CB8AC3E}">
        <p14:creationId xmlns:p14="http://schemas.microsoft.com/office/powerpoint/2010/main" val="154601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6</a:t>
            </a:fld>
            <a:endParaRPr lang="vi-VN"/>
          </a:p>
        </p:txBody>
      </p:sp>
    </p:spTree>
    <p:extLst>
      <p:ext uri="{BB962C8B-B14F-4D97-AF65-F5344CB8AC3E}">
        <p14:creationId xmlns:p14="http://schemas.microsoft.com/office/powerpoint/2010/main" val="26920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7</a:t>
            </a:fld>
            <a:endParaRPr lang="vi-VN"/>
          </a:p>
        </p:txBody>
      </p:sp>
    </p:spTree>
    <p:extLst>
      <p:ext uri="{BB962C8B-B14F-4D97-AF65-F5344CB8AC3E}">
        <p14:creationId xmlns:p14="http://schemas.microsoft.com/office/powerpoint/2010/main" val="12295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8</a:t>
            </a:fld>
            <a:endParaRPr lang="vi-VN"/>
          </a:p>
        </p:txBody>
      </p:sp>
    </p:spTree>
    <p:extLst>
      <p:ext uri="{BB962C8B-B14F-4D97-AF65-F5344CB8AC3E}">
        <p14:creationId xmlns:p14="http://schemas.microsoft.com/office/powerpoint/2010/main" val="335323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9</a:t>
            </a:fld>
            <a:endParaRPr lang="vi-VN"/>
          </a:p>
        </p:txBody>
      </p:sp>
    </p:spTree>
    <p:extLst>
      <p:ext uri="{BB962C8B-B14F-4D97-AF65-F5344CB8AC3E}">
        <p14:creationId xmlns:p14="http://schemas.microsoft.com/office/powerpoint/2010/main" val="31174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10</a:t>
            </a:fld>
            <a:endParaRPr lang="vi-VN"/>
          </a:p>
        </p:txBody>
      </p:sp>
    </p:spTree>
    <p:extLst>
      <p:ext uri="{BB962C8B-B14F-4D97-AF65-F5344CB8AC3E}">
        <p14:creationId xmlns:p14="http://schemas.microsoft.com/office/powerpoint/2010/main" val="12485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88110" y="1619757"/>
            <a:ext cx="10293985"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7" name="Holder 7"/>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5" name="Holder 5"/>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4" name="Holder 4"/>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18" name="bg object 18"/>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2" name="Holder 2"/>
          <p:cNvSpPr>
            <a:spLocks noGrp="1"/>
          </p:cNvSpPr>
          <p:nvPr>
            <p:ph type="title"/>
          </p:nvPr>
        </p:nvSpPr>
        <p:spPr>
          <a:xfrm>
            <a:off x="1340866" y="1275333"/>
            <a:ext cx="8671560"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a:xfrm>
            <a:off x="1528317" y="2446781"/>
            <a:ext cx="15373985" cy="5578475"/>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a:xfrm>
            <a:off x="17526000" y="9562820"/>
            <a:ext cx="501014" cy="432434"/>
          </a:xfrm>
          <a:prstGeom prst="rect">
            <a:avLst/>
          </a:prstGeom>
        </p:spPr>
        <p:txBody>
          <a:bodyPr wrap="square" lIns="0" tIns="0" rIns="0" bIns="0">
            <a:spAutoFit/>
          </a:bodyPr>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575" y="6299453"/>
            <a:ext cx="6811888" cy="1998065"/>
          </a:xfrm>
          <a:prstGeom prst="rect">
            <a:avLst/>
          </a:prstGeom>
        </p:spPr>
      </p:pic>
      <p:grpSp>
        <p:nvGrpSpPr>
          <p:cNvPr id="3" name="object 3"/>
          <p:cNvGrpSpPr/>
          <p:nvPr/>
        </p:nvGrpSpPr>
        <p:grpSpPr>
          <a:xfrm>
            <a:off x="1426463" y="2545078"/>
            <a:ext cx="15871190" cy="6865621"/>
            <a:chOff x="1426463" y="2545079"/>
            <a:chExt cx="15871190" cy="6384290"/>
          </a:xfrm>
        </p:grpSpPr>
        <p:pic>
          <p:nvPicPr>
            <p:cNvPr id="4" name="object 4"/>
            <p:cNvPicPr/>
            <p:nvPr/>
          </p:nvPicPr>
          <p:blipFill>
            <a:blip r:embed="rId3" cstate="print"/>
            <a:stretch>
              <a:fillRect/>
            </a:stretch>
          </p:blipFill>
          <p:spPr>
            <a:xfrm>
              <a:off x="9677399" y="2545079"/>
              <a:ext cx="7620000" cy="3352800"/>
            </a:xfrm>
            <a:prstGeom prst="rect">
              <a:avLst/>
            </a:prstGeom>
          </p:spPr>
        </p:pic>
        <p:pic>
          <p:nvPicPr>
            <p:cNvPr id="5" name="object 5"/>
            <p:cNvPicPr/>
            <p:nvPr/>
          </p:nvPicPr>
          <p:blipFill>
            <a:blip r:embed="rId4" cstate="print"/>
            <a:stretch>
              <a:fillRect/>
            </a:stretch>
          </p:blipFill>
          <p:spPr>
            <a:xfrm>
              <a:off x="1426463" y="3400043"/>
              <a:ext cx="15011400" cy="5529071"/>
            </a:xfrm>
            <a:prstGeom prst="rect">
              <a:avLst/>
            </a:prstGeom>
          </p:spPr>
        </p:pic>
        <p:pic>
          <p:nvPicPr>
            <p:cNvPr id="6" name="object 6"/>
            <p:cNvPicPr/>
            <p:nvPr/>
          </p:nvPicPr>
          <p:blipFill>
            <a:blip r:embed="rId5" cstate="print"/>
            <a:stretch>
              <a:fillRect/>
            </a:stretch>
          </p:blipFill>
          <p:spPr>
            <a:xfrm>
              <a:off x="4648199" y="4802123"/>
              <a:ext cx="5802630" cy="1245870"/>
            </a:xfrm>
            <a:prstGeom prst="rect">
              <a:avLst/>
            </a:prstGeom>
          </p:spPr>
        </p:pic>
        <p:pic>
          <p:nvPicPr>
            <p:cNvPr id="7" name="object 7"/>
            <p:cNvPicPr/>
            <p:nvPr/>
          </p:nvPicPr>
          <p:blipFill>
            <a:blip r:embed="rId6" cstate="print"/>
            <a:stretch>
              <a:fillRect/>
            </a:stretch>
          </p:blipFill>
          <p:spPr>
            <a:xfrm>
              <a:off x="4633340" y="4788153"/>
              <a:ext cx="5771134" cy="1213358"/>
            </a:xfrm>
            <a:prstGeom prst="rect">
              <a:avLst/>
            </a:prstGeom>
          </p:spPr>
        </p:pic>
        <p:pic>
          <p:nvPicPr>
            <p:cNvPr id="8" name="object 8"/>
            <p:cNvPicPr/>
            <p:nvPr/>
          </p:nvPicPr>
          <p:blipFill>
            <a:blip r:embed="rId7" cstate="print"/>
            <a:stretch>
              <a:fillRect/>
            </a:stretch>
          </p:blipFill>
          <p:spPr>
            <a:xfrm>
              <a:off x="10853928" y="5024627"/>
              <a:ext cx="2942081" cy="837438"/>
            </a:xfrm>
            <a:prstGeom prst="rect">
              <a:avLst/>
            </a:prstGeom>
          </p:spPr>
        </p:pic>
        <p:pic>
          <p:nvPicPr>
            <p:cNvPr id="9" name="object 9"/>
            <p:cNvPicPr/>
            <p:nvPr/>
          </p:nvPicPr>
          <p:blipFill>
            <a:blip r:embed="rId8" cstate="print"/>
            <a:stretch>
              <a:fillRect/>
            </a:stretch>
          </p:blipFill>
          <p:spPr>
            <a:xfrm>
              <a:off x="10839069" y="5009514"/>
              <a:ext cx="2911982" cy="806958"/>
            </a:xfrm>
            <a:prstGeom prst="rect">
              <a:avLst/>
            </a:prstGeom>
          </p:spPr>
        </p:pic>
        <p:pic>
          <p:nvPicPr>
            <p:cNvPr id="10" name="object 10"/>
            <p:cNvPicPr/>
            <p:nvPr/>
          </p:nvPicPr>
          <p:blipFill>
            <a:blip r:embed="rId9" cstate="print"/>
            <a:stretch>
              <a:fillRect/>
            </a:stretch>
          </p:blipFill>
          <p:spPr>
            <a:xfrm>
              <a:off x="5891784" y="6390132"/>
              <a:ext cx="6592061" cy="1245870"/>
            </a:xfrm>
            <a:prstGeom prst="rect">
              <a:avLst/>
            </a:prstGeom>
          </p:spPr>
        </p:pic>
        <p:pic>
          <p:nvPicPr>
            <p:cNvPr id="11" name="object 11"/>
            <p:cNvPicPr/>
            <p:nvPr/>
          </p:nvPicPr>
          <p:blipFill>
            <a:blip r:embed="rId10" cstate="print"/>
            <a:stretch>
              <a:fillRect/>
            </a:stretch>
          </p:blipFill>
          <p:spPr>
            <a:xfrm>
              <a:off x="5876924" y="6376161"/>
              <a:ext cx="6561582" cy="1213358"/>
            </a:xfrm>
            <a:prstGeom prst="rect">
              <a:avLst/>
            </a:prstGeom>
          </p:spPr>
        </p:pic>
        <p:pic>
          <p:nvPicPr>
            <p:cNvPr id="12" name="object 12"/>
            <p:cNvPicPr/>
            <p:nvPr/>
          </p:nvPicPr>
          <p:blipFill>
            <a:blip r:embed="rId11" cstate="print"/>
            <a:stretch>
              <a:fillRect/>
            </a:stretch>
          </p:blipFill>
          <p:spPr>
            <a:xfrm>
              <a:off x="12242292" y="2868167"/>
              <a:ext cx="4195572" cy="1062227"/>
            </a:xfrm>
            <a:prstGeom prst="rect">
              <a:avLst/>
            </a:prstGeom>
          </p:spPr>
        </p:pic>
      </p:grpSp>
      <p:sp>
        <p:nvSpPr>
          <p:cNvPr id="13" name="object 13"/>
          <p:cNvSpPr txBox="1">
            <a:spLocks noGrp="1"/>
          </p:cNvSpPr>
          <p:nvPr>
            <p:ph type="title"/>
          </p:nvPr>
        </p:nvSpPr>
        <p:spPr>
          <a:xfrm>
            <a:off x="13119608" y="2855721"/>
            <a:ext cx="3134995" cy="939800"/>
          </a:xfrm>
          <a:prstGeom prst="rect">
            <a:avLst/>
          </a:prstGeom>
        </p:spPr>
        <p:txBody>
          <a:bodyPr vert="horz" wrap="square" lIns="0" tIns="12700" rIns="0" bIns="0" rtlCol="0">
            <a:spAutoFit/>
          </a:bodyPr>
          <a:lstStyle/>
          <a:p>
            <a:pPr marL="12700">
              <a:lnSpc>
                <a:spcPct val="100000"/>
              </a:lnSpc>
              <a:spcBef>
                <a:spcPts val="100"/>
              </a:spcBef>
            </a:pPr>
            <a:r>
              <a:rPr>
                <a:solidFill>
                  <a:srgbClr val="393939"/>
                </a:solidFill>
              </a:rPr>
              <a:t>NHÓM</a:t>
            </a:r>
            <a:r>
              <a:rPr spc="-180">
                <a:solidFill>
                  <a:srgbClr val="393939"/>
                </a:solidFill>
              </a:rPr>
              <a:t> </a:t>
            </a:r>
            <a:r>
              <a:rPr lang="vi-VN" spc="-25">
                <a:solidFill>
                  <a:srgbClr val="393939"/>
                </a:solidFill>
              </a:rPr>
              <a:t>13</a:t>
            </a:r>
            <a:endParaRPr spc="-25">
              <a:solidFill>
                <a:srgbClr val="393939"/>
              </a:solidFill>
            </a:endParaRPr>
          </a:p>
        </p:txBody>
      </p:sp>
      <p:grpSp>
        <p:nvGrpSpPr>
          <p:cNvPr id="14" name="object 14"/>
          <p:cNvGrpSpPr/>
          <p:nvPr/>
        </p:nvGrpSpPr>
        <p:grpSpPr>
          <a:xfrm>
            <a:off x="4571238" y="455422"/>
            <a:ext cx="9105900" cy="1254125"/>
            <a:chOff x="4571238" y="455422"/>
            <a:chExt cx="9105900" cy="1254125"/>
          </a:xfrm>
        </p:grpSpPr>
        <p:pic>
          <p:nvPicPr>
            <p:cNvPr id="15" name="object 15"/>
            <p:cNvPicPr/>
            <p:nvPr/>
          </p:nvPicPr>
          <p:blipFill>
            <a:blip r:embed="rId12" cstate="print"/>
            <a:stretch>
              <a:fillRect/>
            </a:stretch>
          </p:blipFill>
          <p:spPr>
            <a:xfrm>
              <a:off x="4584192" y="467868"/>
              <a:ext cx="9092946" cy="1241298"/>
            </a:xfrm>
            <a:prstGeom prst="rect">
              <a:avLst/>
            </a:prstGeom>
          </p:spPr>
        </p:pic>
        <p:pic>
          <p:nvPicPr>
            <p:cNvPr id="16" name="object 16"/>
            <p:cNvPicPr/>
            <p:nvPr/>
          </p:nvPicPr>
          <p:blipFill>
            <a:blip r:embed="rId13" cstate="print"/>
            <a:stretch>
              <a:fillRect/>
            </a:stretch>
          </p:blipFill>
          <p:spPr>
            <a:xfrm>
              <a:off x="4571238" y="455422"/>
              <a:ext cx="9062592" cy="1210309"/>
            </a:xfrm>
            <a:prstGeom prst="rect">
              <a:avLst/>
            </a:prstGeom>
          </p:spPr>
        </p:pic>
      </p:grpSp>
      <p:sp>
        <p:nvSpPr>
          <p:cNvPr id="17" name="object 17"/>
          <p:cNvSpPr txBox="1"/>
          <p:nvPr/>
        </p:nvSpPr>
        <p:spPr>
          <a:xfrm>
            <a:off x="1426463" y="7873560"/>
            <a:ext cx="15011400" cy="2425664"/>
          </a:xfrm>
          <a:prstGeom prst="rect">
            <a:avLst/>
          </a:prstGeom>
        </p:spPr>
        <p:txBody>
          <a:bodyPr vert="horz" wrap="square" lIns="0" tIns="12065" rIns="0" bIns="0" rtlCol="0">
            <a:spAutoFit/>
          </a:bodyPr>
          <a:lstStyle/>
          <a:p>
            <a:pPr marL="12700" algn="ctr">
              <a:lnSpc>
                <a:spcPct val="100000"/>
              </a:lnSpc>
              <a:spcBef>
                <a:spcPts val="95"/>
              </a:spcBef>
            </a:pPr>
            <a:r>
              <a:rPr sz="4000" b="1">
                <a:solidFill>
                  <a:srgbClr val="473C39"/>
                </a:solidFill>
                <a:latin typeface="Calibri"/>
                <a:cs typeface="Calibri"/>
              </a:rPr>
              <a:t>Chủ</a:t>
            </a:r>
            <a:r>
              <a:rPr sz="4000" b="1" spc="-70">
                <a:solidFill>
                  <a:srgbClr val="473C39"/>
                </a:solidFill>
                <a:latin typeface="Calibri"/>
                <a:cs typeface="Calibri"/>
              </a:rPr>
              <a:t> </a:t>
            </a:r>
            <a:r>
              <a:rPr sz="4000" b="1">
                <a:solidFill>
                  <a:srgbClr val="473C39"/>
                </a:solidFill>
                <a:latin typeface="Calibri"/>
                <a:cs typeface="Calibri"/>
              </a:rPr>
              <a:t>đề:</a:t>
            </a:r>
            <a:r>
              <a:rPr lang="vi-VN" sz="4000" b="1">
                <a:solidFill>
                  <a:srgbClr val="473C39"/>
                </a:solidFill>
                <a:latin typeface="Calibri"/>
                <a:cs typeface="Calibri"/>
              </a:rPr>
              <a:t> </a:t>
            </a:r>
            <a:r>
              <a:rPr sz="4000" b="1">
                <a:solidFill>
                  <a:srgbClr val="473C39"/>
                </a:solidFill>
                <a:latin typeface="Calibri"/>
                <a:cs typeface="Calibri"/>
              </a:rPr>
              <a:t>Các</a:t>
            </a:r>
            <a:r>
              <a:rPr sz="4000" b="1" spc="-55">
                <a:solidFill>
                  <a:srgbClr val="473C39"/>
                </a:solidFill>
                <a:latin typeface="Calibri"/>
                <a:cs typeface="Calibri"/>
              </a:rPr>
              <a:t> </a:t>
            </a:r>
            <a:r>
              <a:rPr sz="4000" b="1">
                <a:solidFill>
                  <a:srgbClr val="473C39"/>
                </a:solidFill>
                <a:latin typeface="Calibri"/>
                <a:cs typeface="Calibri"/>
              </a:rPr>
              <a:t>nguyên</a:t>
            </a:r>
            <a:r>
              <a:rPr sz="4000" b="1" spc="-55">
                <a:solidFill>
                  <a:srgbClr val="473C39"/>
                </a:solidFill>
                <a:latin typeface="Calibri"/>
                <a:cs typeface="Calibri"/>
              </a:rPr>
              <a:t> </a:t>
            </a:r>
            <a:r>
              <a:rPr sz="4000" b="1">
                <a:solidFill>
                  <a:srgbClr val="473C39"/>
                </a:solidFill>
                <a:latin typeface="Calibri"/>
                <a:cs typeface="Calibri"/>
              </a:rPr>
              <a:t>nhân</a:t>
            </a:r>
            <a:r>
              <a:rPr sz="4000" b="1" spc="-45">
                <a:solidFill>
                  <a:srgbClr val="473C39"/>
                </a:solidFill>
                <a:latin typeface="Calibri"/>
                <a:cs typeface="Calibri"/>
              </a:rPr>
              <a:t> </a:t>
            </a:r>
            <a:r>
              <a:rPr sz="4000" b="1">
                <a:solidFill>
                  <a:srgbClr val="473C39"/>
                </a:solidFill>
                <a:latin typeface="Calibri"/>
                <a:cs typeface="Calibri"/>
              </a:rPr>
              <a:t>dẫn</a:t>
            </a:r>
            <a:r>
              <a:rPr sz="4000" b="1" spc="-70">
                <a:solidFill>
                  <a:srgbClr val="473C39"/>
                </a:solidFill>
                <a:latin typeface="Calibri"/>
                <a:cs typeface="Calibri"/>
              </a:rPr>
              <a:t> </a:t>
            </a:r>
            <a:r>
              <a:rPr sz="4000" b="1">
                <a:solidFill>
                  <a:srgbClr val="473C39"/>
                </a:solidFill>
                <a:latin typeface="Calibri"/>
                <a:cs typeface="Calibri"/>
              </a:rPr>
              <a:t>đến</a:t>
            </a:r>
            <a:r>
              <a:rPr sz="4000" b="1" spc="-60">
                <a:solidFill>
                  <a:srgbClr val="473C39"/>
                </a:solidFill>
                <a:latin typeface="Calibri"/>
                <a:cs typeface="Calibri"/>
              </a:rPr>
              <a:t> </a:t>
            </a:r>
            <a:r>
              <a:rPr sz="4000" b="1" err="1">
                <a:solidFill>
                  <a:srgbClr val="473C39"/>
                </a:solidFill>
                <a:latin typeface="Calibri"/>
                <a:cs typeface="Calibri"/>
              </a:rPr>
              <a:t>tử</a:t>
            </a:r>
            <a:r>
              <a:rPr sz="4000" b="1" spc="-65">
                <a:solidFill>
                  <a:srgbClr val="473C39"/>
                </a:solidFill>
                <a:latin typeface="Calibri"/>
                <a:cs typeface="Calibri"/>
              </a:rPr>
              <a:t> </a:t>
            </a:r>
            <a:r>
              <a:rPr sz="4000" b="1" err="1">
                <a:solidFill>
                  <a:srgbClr val="473C39"/>
                </a:solidFill>
                <a:latin typeface="Calibri"/>
                <a:cs typeface="Calibri"/>
              </a:rPr>
              <a:t>vong</a:t>
            </a:r>
            <a:r>
              <a:rPr lang="vi-VN" sz="4000" b="1">
                <a:solidFill>
                  <a:srgbClr val="473C39"/>
                </a:solidFill>
                <a:latin typeface="Calibri"/>
                <a:cs typeface="Calibri"/>
              </a:rPr>
              <a:t> của trẻ em dưới 5 tuổi</a:t>
            </a:r>
            <a:r>
              <a:rPr sz="4000" b="1" spc="-60">
                <a:solidFill>
                  <a:srgbClr val="473C39"/>
                </a:solidFill>
                <a:latin typeface="Calibri"/>
                <a:cs typeface="Calibri"/>
              </a:rPr>
              <a:t> </a:t>
            </a:r>
            <a:r>
              <a:rPr sz="4000" b="1">
                <a:solidFill>
                  <a:srgbClr val="473C39"/>
                </a:solidFill>
                <a:latin typeface="Calibri"/>
                <a:cs typeface="Calibri"/>
              </a:rPr>
              <a:t>trên</a:t>
            </a:r>
            <a:r>
              <a:rPr sz="4000" b="1" spc="-65">
                <a:solidFill>
                  <a:srgbClr val="473C39"/>
                </a:solidFill>
                <a:latin typeface="Calibri"/>
                <a:cs typeface="Calibri"/>
              </a:rPr>
              <a:t> </a:t>
            </a:r>
            <a:r>
              <a:rPr sz="4000" b="1" err="1">
                <a:solidFill>
                  <a:srgbClr val="473C39"/>
                </a:solidFill>
                <a:latin typeface="Calibri"/>
                <a:cs typeface="Calibri"/>
              </a:rPr>
              <a:t>thế</a:t>
            </a:r>
            <a:r>
              <a:rPr sz="4000" b="1" spc="-55">
                <a:solidFill>
                  <a:srgbClr val="473C39"/>
                </a:solidFill>
                <a:latin typeface="Calibri"/>
                <a:cs typeface="Calibri"/>
              </a:rPr>
              <a:t> </a:t>
            </a:r>
            <a:r>
              <a:rPr sz="4000" b="1">
                <a:solidFill>
                  <a:srgbClr val="473C39"/>
                </a:solidFill>
                <a:latin typeface="Calibri"/>
                <a:cs typeface="Calibri"/>
              </a:rPr>
              <a:t>giới</a:t>
            </a:r>
            <a:r>
              <a:rPr sz="4000" b="1" spc="-60">
                <a:solidFill>
                  <a:srgbClr val="473C39"/>
                </a:solidFill>
                <a:latin typeface="Calibri"/>
                <a:cs typeface="Calibri"/>
              </a:rPr>
              <a:t> </a:t>
            </a:r>
            <a:r>
              <a:rPr sz="4000" b="1" spc="-20">
                <a:solidFill>
                  <a:srgbClr val="473C39"/>
                </a:solidFill>
                <a:latin typeface="Calibri"/>
                <a:cs typeface="Calibri"/>
              </a:rPr>
              <a:t>(2000-</a:t>
            </a:r>
            <a:r>
              <a:rPr lang="vi-VN" sz="4000" b="1" spc="-10">
                <a:solidFill>
                  <a:srgbClr val="473C39"/>
                </a:solidFill>
                <a:latin typeface="Calibri"/>
                <a:cs typeface="Calibri"/>
              </a:rPr>
              <a:t>2021</a:t>
            </a:r>
            <a:r>
              <a:rPr sz="4000" b="1" spc="-10">
                <a:solidFill>
                  <a:srgbClr val="473C39"/>
                </a:solidFill>
                <a:latin typeface="Calibri"/>
                <a:cs typeface="Calibri"/>
              </a:rPr>
              <a:t>)</a:t>
            </a:r>
            <a:br>
              <a:rPr lang="vi-VN" sz="4000" spc="-10">
                <a:latin typeface="Calibri"/>
                <a:cs typeface="Calibri"/>
              </a:rPr>
            </a:br>
            <a:br>
              <a:rPr lang="vi-VN" sz="4000" spc="-10">
                <a:latin typeface="Calibri"/>
                <a:cs typeface="Calibri"/>
              </a:rPr>
            </a:br>
            <a:endParaRPr sz="3600">
              <a:latin typeface="Calibri"/>
              <a:cs typeface="Calibri"/>
            </a:endParaRPr>
          </a:p>
        </p:txBody>
      </p:sp>
      <p:sp>
        <p:nvSpPr>
          <p:cNvPr id="18" name="object 18"/>
          <p:cNvSpPr txBox="1"/>
          <p:nvPr/>
        </p:nvSpPr>
        <p:spPr>
          <a:xfrm>
            <a:off x="17978119" y="9703943"/>
            <a:ext cx="231775" cy="432434"/>
          </a:xfrm>
          <a:prstGeom prst="rect">
            <a:avLst/>
          </a:prstGeom>
        </p:spPr>
        <p:txBody>
          <a:bodyPr vert="horz" wrap="square" lIns="0" tIns="0" rIns="0" bIns="0" rtlCol="0">
            <a:spAutoFit/>
          </a:bodyPr>
          <a:lstStyle/>
          <a:p>
            <a:pPr marL="12700">
              <a:lnSpc>
                <a:spcPts val="3145"/>
              </a:lnSpc>
            </a:pPr>
            <a:r>
              <a:rPr sz="3200" spc="-50">
                <a:solidFill>
                  <a:srgbClr val="8E8D8D"/>
                </a:solidFill>
                <a:latin typeface="Calibri"/>
                <a:cs typeface="Calibri"/>
              </a:rPr>
              <a:t>1</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10</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B4: Lưu DataFrame vào file csv</a:t>
            </a:r>
            <a:endParaRPr lang="vi-VN" sz="4000" b="0" i="0">
              <a:effectLst/>
              <a:latin typeface="-apple-system"/>
            </a:endParaRPr>
          </a:p>
        </p:txBody>
      </p:sp>
      <p:pic>
        <p:nvPicPr>
          <p:cNvPr id="7" name="Picture 6">
            <a:extLst>
              <a:ext uri="{FF2B5EF4-FFF2-40B4-BE49-F238E27FC236}">
                <a16:creationId xmlns:a16="http://schemas.microsoft.com/office/drawing/2014/main" id="{880372CF-012D-2FB1-544D-53576D3B6F27}"/>
              </a:ext>
            </a:extLst>
          </p:cNvPr>
          <p:cNvPicPr>
            <a:picLocks noChangeAspect="1"/>
          </p:cNvPicPr>
          <p:nvPr/>
        </p:nvPicPr>
        <p:blipFill>
          <a:blip r:embed="rId3"/>
          <a:stretch>
            <a:fillRect/>
          </a:stretch>
        </p:blipFill>
        <p:spPr>
          <a:xfrm>
            <a:off x="3429000" y="3725055"/>
            <a:ext cx="10583752" cy="6049219"/>
          </a:xfrm>
          <a:prstGeom prst="rect">
            <a:avLst/>
          </a:prstGeom>
        </p:spPr>
      </p:pic>
    </p:spTree>
    <p:extLst>
      <p:ext uri="{BB962C8B-B14F-4D97-AF65-F5344CB8AC3E}">
        <p14:creationId xmlns:p14="http://schemas.microsoft.com/office/powerpoint/2010/main" val="295084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197986" y="3838067"/>
              <a:ext cx="1158239" cy="1219200"/>
            </a:xfrm>
            <a:prstGeom prst="rect">
              <a:avLst/>
            </a:prstGeom>
          </p:spPr>
        </p:pic>
      </p:grpSp>
      <p:sp>
        <p:nvSpPr>
          <p:cNvPr id="6" name="object 6"/>
          <p:cNvSpPr txBox="1">
            <a:spLocks noGrp="1"/>
          </p:cNvSpPr>
          <p:nvPr>
            <p:ph type="title"/>
          </p:nvPr>
        </p:nvSpPr>
        <p:spPr>
          <a:xfrm>
            <a:off x="4679441" y="3808857"/>
            <a:ext cx="10748645" cy="1366400"/>
          </a:xfrm>
          <a:prstGeom prst="rect">
            <a:avLst/>
          </a:prstGeom>
        </p:spPr>
        <p:txBody>
          <a:bodyPr vert="horz" wrap="square" lIns="0" tIns="12065" rIns="0" bIns="0" rtlCol="0">
            <a:spAutoFit/>
          </a:bodyPr>
          <a:lstStyle/>
          <a:p>
            <a:pPr marL="12700">
              <a:lnSpc>
                <a:spcPct val="100000"/>
              </a:lnSpc>
              <a:spcBef>
                <a:spcPts val="95"/>
              </a:spcBef>
            </a:pPr>
            <a:r>
              <a:rPr lang="vi-VN" sz="8800" spc="-25"/>
              <a:t>Khám </a:t>
            </a:r>
            <a:r>
              <a:rPr sz="8800" spc="-25"/>
              <a:t>phá</a:t>
            </a:r>
            <a:r>
              <a:rPr lang="vi-VN" sz="8800" spc="-25"/>
              <a:t> </a:t>
            </a:r>
            <a:r>
              <a:rPr sz="8800"/>
              <a:t>dữ</a:t>
            </a:r>
            <a:r>
              <a:rPr sz="8800" spc="-110"/>
              <a:t> </a:t>
            </a:r>
            <a:r>
              <a:rPr sz="8800" spc="-20"/>
              <a:t>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11</a:t>
            </a:fld>
            <a:endParaRPr spc="-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2832334" cy="936154"/>
          </a:xfrm>
          <a:prstGeom prst="rect">
            <a:avLst/>
          </a:prstGeom>
        </p:spPr>
        <p:txBody>
          <a:bodyPr vert="horz" wrap="square" lIns="0" tIns="12700" rIns="0" bIns="0" rtlCol="0">
            <a:spAutoFit/>
          </a:bodyPr>
          <a:lstStyle/>
          <a:p>
            <a:pPr marL="12700">
              <a:lnSpc>
                <a:spcPct val="100000"/>
              </a:lnSpc>
              <a:spcBef>
                <a:spcPts val="100"/>
              </a:spcBef>
            </a:pPr>
            <a:r>
              <a:rPr lang="vi-VN" spc="-55"/>
              <a:t>a.</a:t>
            </a:r>
            <a:r>
              <a:rPr spc="-55"/>
              <a:t> </a:t>
            </a:r>
            <a:r>
              <a:rPr lang="vi-VN" spc="-55"/>
              <a:t>Tiền xử lý dữ liệu</a:t>
            </a:r>
            <a:endParaRPr spc="-2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12</a:t>
            </a:fld>
            <a:endParaRPr spc="-50"/>
          </a:p>
        </p:txBody>
      </p:sp>
      <p:pic>
        <p:nvPicPr>
          <p:cNvPr id="7" name="Picture 6">
            <a:extLst>
              <a:ext uri="{FF2B5EF4-FFF2-40B4-BE49-F238E27FC236}">
                <a16:creationId xmlns:a16="http://schemas.microsoft.com/office/drawing/2014/main" id="{8DA9EEC8-FB78-C4B9-2E77-E1C9B06FEC9E}"/>
              </a:ext>
            </a:extLst>
          </p:cNvPr>
          <p:cNvPicPr>
            <a:picLocks noChangeAspect="1"/>
          </p:cNvPicPr>
          <p:nvPr/>
        </p:nvPicPr>
        <p:blipFill>
          <a:blip r:embed="rId2"/>
          <a:stretch>
            <a:fillRect/>
          </a:stretch>
        </p:blipFill>
        <p:spPr>
          <a:xfrm>
            <a:off x="2362200" y="2552700"/>
            <a:ext cx="10591800" cy="6217198"/>
          </a:xfrm>
          <a:prstGeom prst="rect">
            <a:avLst/>
          </a:prstGeom>
        </p:spPr>
      </p:pic>
    </p:spTree>
    <p:extLst>
      <p:ext uri="{BB962C8B-B14F-4D97-AF65-F5344CB8AC3E}">
        <p14:creationId xmlns:p14="http://schemas.microsoft.com/office/powerpoint/2010/main" val="278282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397736"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spc="-10">
                <a:solidFill>
                  <a:srgbClr val="2F2925"/>
                </a:solidFill>
                <a:latin typeface="Calibri"/>
                <a:cs typeface="Calibri"/>
              </a:rPr>
              <a:t>Kiểm tra shape của dữ liệu</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xfrm>
            <a:off x="17373600" y="9562820"/>
            <a:ext cx="653414" cy="406522"/>
          </a:xfrm>
          <a:prstGeom prst="rect">
            <a:avLst/>
          </a:prstGeom>
        </p:spPr>
        <p:txBody>
          <a:bodyPr vert="horz" wrap="square" lIns="0" tIns="0" rIns="0" bIns="0" rtlCol="0">
            <a:spAutoFit/>
          </a:bodyPr>
          <a:lstStyle/>
          <a:p>
            <a:pPr marL="243204">
              <a:lnSpc>
                <a:spcPts val="3145"/>
              </a:lnSpc>
            </a:pPr>
            <a:fld id="{81D60167-4931-47E6-BA6A-407CBD079E47}" type="slidenum">
              <a:rPr spc="-50"/>
              <a:t>13</a:t>
            </a:fld>
            <a:endParaRPr spc="-50"/>
          </a:p>
        </p:txBody>
      </p:sp>
      <p:pic>
        <p:nvPicPr>
          <p:cNvPr id="6" name="Picture 5">
            <a:extLst>
              <a:ext uri="{FF2B5EF4-FFF2-40B4-BE49-F238E27FC236}">
                <a16:creationId xmlns:a16="http://schemas.microsoft.com/office/drawing/2014/main" id="{312D99A0-27F0-4C3C-3245-A77EE9BC61AE}"/>
              </a:ext>
            </a:extLst>
          </p:cNvPr>
          <p:cNvPicPr>
            <a:picLocks noChangeAspect="1"/>
          </p:cNvPicPr>
          <p:nvPr/>
        </p:nvPicPr>
        <p:blipFill>
          <a:blip r:embed="rId2"/>
          <a:stretch>
            <a:fillRect/>
          </a:stretch>
        </p:blipFill>
        <p:spPr>
          <a:xfrm>
            <a:off x="2514600" y="3703109"/>
            <a:ext cx="7935311" cy="1524000"/>
          </a:xfrm>
          <a:prstGeom prst="rect">
            <a:avLst/>
          </a:prstGeom>
        </p:spPr>
      </p:pic>
    </p:spTree>
    <p:extLst>
      <p:ext uri="{BB962C8B-B14F-4D97-AF65-F5344CB8AC3E}">
        <p14:creationId xmlns:p14="http://schemas.microsoft.com/office/powerpoint/2010/main" val="261484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trùng lặp</a:t>
            </a:r>
            <a:endParaRPr sz="4000">
              <a:latin typeface="Calibri"/>
              <a:cs typeface="Calibri"/>
            </a:endParaRPr>
          </a:p>
        </p:txBody>
      </p:sp>
      <p:sp>
        <p:nvSpPr>
          <p:cNvPr id="5" name="object 5"/>
          <p:cNvSpPr txBox="1">
            <a:spLocks noGrp="1"/>
          </p:cNvSpPr>
          <p:nvPr>
            <p:ph type="sldNum" sz="quarter" idx="7"/>
          </p:nvPr>
        </p:nvSpPr>
        <p:spPr>
          <a:xfrm>
            <a:off x="17373600" y="9563100"/>
            <a:ext cx="762000" cy="406522"/>
          </a:xfrm>
          <a:prstGeom prst="rect">
            <a:avLst/>
          </a:prstGeom>
        </p:spPr>
        <p:txBody>
          <a:bodyPr vert="horz" wrap="square" lIns="0" tIns="0" rIns="0" bIns="0" rtlCol="0">
            <a:spAutoFit/>
          </a:bodyPr>
          <a:lstStyle/>
          <a:p>
            <a:pPr marL="243204">
              <a:lnSpc>
                <a:spcPts val="3145"/>
              </a:lnSpc>
            </a:pPr>
            <a:fld id="{81D60167-4931-47E6-BA6A-407CBD079E47}" type="slidenum">
              <a:rPr spc="-50"/>
              <a:t>14</a:t>
            </a:fld>
            <a:endParaRPr spc="-50"/>
          </a:p>
        </p:txBody>
      </p:sp>
      <p:pic>
        <p:nvPicPr>
          <p:cNvPr id="6" name="Picture 5">
            <a:extLst>
              <a:ext uri="{FF2B5EF4-FFF2-40B4-BE49-F238E27FC236}">
                <a16:creationId xmlns:a16="http://schemas.microsoft.com/office/drawing/2014/main" id="{33F35860-66FA-E933-1116-F06A8B35F8B7}"/>
              </a:ext>
            </a:extLst>
          </p:cNvPr>
          <p:cNvPicPr>
            <a:picLocks noChangeAspect="1"/>
          </p:cNvPicPr>
          <p:nvPr/>
        </p:nvPicPr>
        <p:blipFill>
          <a:blip r:embed="rId2"/>
          <a:stretch>
            <a:fillRect/>
          </a:stretch>
        </p:blipFill>
        <p:spPr>
          <a:xfrm>
            <a:off x="2590800" y="3695700"/>
            <a:ext cx="7619997" cy="1143000"/>
          </a:xfrm>
          <a:prstGeom prst="rect">
            <a:avLst/>
          </a:prstGeom>
        </p:spPr>
      </p:pic>
    </p:spTree>
    <p:extLst>
      <p:ext uri="{BB962C8B-B14F-4D97-AF65-F5344CB8AC3E}">
        <p14:creationId xmlns:p14="http://schemas.microsoft.com/office/powerpoint/2010/main" val="368027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kiểu của dữ liệu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15</a:t>
            </a:fld>
            <a:endParaRPr spc="-50"/>
          </a:p>
        </p:txBody>
      </p:sp>
      <p:pic>
        <p:nvPicPr>
          <p:cNvPr id="7" name="Picture 6">
            <a:extLst>
              <a:ext uri="{FF2B5EF4-FFF2-40B4-BE49-F238E27FC236}">
                <a16:creationId xmlns:a16="http://schemas.microsoft.com/office/drawing/2014/main" id="{1A7D985A-1BC7-D1DA-EDEB-38289DA88164}"/>
              </a:ext>
            </a:extLst>
          </p:cNvPr>
          <p:cNvPicPr>
            <a:picLocks noChangeAspect="1"/>
          </p:cNvPicPr>
          <p:nvPr/>
        </p:nvPicPr>
        <p:blipFill>
          <a:blip r:embed="rId2"/>
          <a:stretch>
            <a:fillRect/>
          </a:stretch>
        </p:blipFill>
        <p:spPr>
          <a:xfrm>
            <a:off x="2667000" y="3543300"/>
            <a:ext cx="9309899" cy="5315967"/>
          </a:xfrm>
          <a:prstGeom prst="rect">
            <a:avLst/>
          </a:prstGeom>
        </p:spPr>
      </p:pic>
    </p:spTree>
    <p:extLst>
      <p:ext uri="{BB962C8B-B14F-4D97-AF65-F5344CB8AC3E}">
        <p14:creationId xmlns:p14="http://schemas.microsoft.com/office/powerpoint/2010/main" val="374867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2576346"/>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Nhận xét:</a:t>
            </a:r>
          </a:p>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Độ lớn của giá trị trong cột Year không có ý nghĩa gì. Nó đại diện cho một khoảng thời gian thay vì một con số. Vì vậy, ta có thể chuyển đổi cột Year thành kiểu Categorical, cụ thể là str</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16</a:t>
            </a:fld>
            <a:endParaRPr spc="-50"/>
          </a:p>
        </p:txBody>
      </p:sp>
      <p:pic>
        <p:nvPicPr>
          <p:cNvPr id="6" name="Picture 5">
            <a:extLst>
              <a:ext uri="{FF2B5EF4-FFF2-40B4-BE49-F238E27FC236}">
                <a16:creationId xmlns:a16="http://schemas.microsoft.com/office/drawing/2014/main" id="{0C8F12C9-8133-F628-AA1C-DA964B63DFBA}"/>
              </a:ext>
            </a:extLst>
          </p:cNvPr>
          <p:cNvPicPr>
            <a:picLocks noChangeAspect="1"/>
          </p:cNvPicPr>
          <p:nvPr/>
        </p:nvPicPr>
        <p:blipFill>
          <a:blip r:embed="rId2"/>
          <a:stretch>
            <a:fillRect/>
          </a:stretch>
        </p:blipFill>
        <p:spPr>
          <a:xfrm>
            <a:off x="2514600" y="5338206"/>
            <a:ext cx="12376756" cy="4038600"/>
          </a:xfrm>
          <a:prstGeom prst="rect">
            <a:avLst/>
          </a:prstGeom>
        </p:spPr>
      </p:pic>
    </p:spTree>
    <p:extLst>
      <p:ext uri="{BB962C8B-B14F-4D97-AF65-F5344CB8AC3E}">
        <p14:creationId xmlns:p14="http://schemas.microsoft.com/office/powerpoint/2010/main" val="168334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bị thiếu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17</a:t>
            </a:fld>
            <a:endParaRPr spc="-50"/>
          </a:p>
        </p:txBody>
      </p:sp>
      <p:pic>
        <p:nvPicPr>
          <p:cNvPr id="7" name="Picture 6">
            <a:extLst>
              <a:ext uri="{FF2B5EF4-FFF2-40B4-BE49-F238E27FC236}">
                <a16:creationId xmlns:a16="http://schemas.microsoft.com/office/drawing/2014/main" id="{8B57F167-1373-5F1A-D35D-0E05AD72D6C7}"/>
              </a:ext>
            </a:extLst>
          </p:cNvPr>
          <p:cNvPicPr>
            <a:picLocks noChangeAspect="1"/>
          </p:cNvPicPr>
          <p:nvPr/>
        </p:nvPicPr>
        <p:blipFill>
          <a:blip r:embed="rId2"/>
          <a:stretch>
            <a:fillRect/>
          </a:stretch>
        </p:blipFill>
        <p:spPr>
          <a:xfrm>
            <a:off x="2819400" y="3619500"/>
            <a:ext cx="9102041" cy="5040305"/>
          </a:xfrm>
          <a:prstGeom prst="rect">
            <a:avLst/>
          </a:prstGeom>
        </p:spPr>
      </p:pic>
    </p:spTree>
    <p:extLst>
      <p:ext uri="{BB962C8B-B14F-4D97-AF65-F5344CB8AC3E}">
        <p14:creationId xmlns:p14="http://schemas.microsoft.com/office/powerpoint/2010/main" val="192472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1293944"/>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có 3 cột hoàn toàn không có dữ liệu về số ca tử vong (tỉ lệ giá trị NaN là 100%). Vì vậy ta sẽ loại bỏ 3 cột đó ra khỏi dữ liệu</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18</a:t>
            </a:fld>
            <a:endParaRPr spc="-50"/>
          </a:p>
        </p:txBody>
      </p:sp>
      <p:pic>
        <p:nvPicPr>
          <p:cNvPr id="9" name="Picture 8">
            <a:extLst>
              <a:ext uri="{FF2B5EF4-FFF2-40B4-BE49-F238E27FC236}">
                <a16:creationId xmlns:a16="http://schemas.microsoft.com/office/drawing/2014/main" id="{1B1EA256-7AC8-EA07-7544-6CA905D01806}"/>
              </a:ext>
            </a:extLst>
          </p:cNvPr>
          <p:cNvPicPr>
            <a:picLocks noChangeAspect="1"/>
          </p:cNvPicPr>
          <p:nvPr/>
        </p:nvPicPr>
        <p:blipFill>
          <a:blip r:embed="rId2"/>
          <a:stretch>
            <a:fillRect/>
          </a:stretch>
        </p:blipFill>
        <p:spPr>
          <a:xfrm>
            <a:off x="2061464" y="3963422"/>
            <a:ext cx="10058400" cy="5817226"/>
          </a:xfrm>
          <a:prstGeom prst="rect">
            <a:avLst/>
          </a:prstGeom>
        </p:spPr>
      </p:pic>
    </p:spTree>
    <p:extLst>
      <p:ext uri="{BB962C8B-B14F-4D97-AF65-F5344CB8AC3E}">
        <p14:creationId xmlns:p14="http://schemas.microsoft.com/office/powerpoint/2010/main" val="65195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các cột dữ liệu không đóng góp vào mô hình</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19</a:t>
            </a:fld>
            <a:endParaRPr spc="-50"/>
          </a:p>
        </p:txBody>
      </p:sp>
      <p:pic>
        <p:nvPicPr>
          <p:cNvPr id="6" name="Picture 5">
            <a:extLst>
              <a:ext uri="{FF2B5EF4-FFF2-40B4-BE49-F238E27FC236}">
                <a16:creationId xmlns:a16="http://schemas.microsoft.com/office/drawing/2014/main" id="{0D16EEB3-40C6-EDC3-AA78-A931AF1B9168}"/>
              </a:ext>
            </a:extLst>
          </p:cNvPr>
          <p:cNvPicPr>
            <a:picLocks noChangeAspect="1"/>
          </p:cNvPicPr>
          <p:nvPr/>
        </p:nvPicPr>
        <p:blipFill>
          <a:blip r:embed="rId2"/>
          <a:stretch>
            <a:fillRect/>
          </a:stretch>
        </p:blipFill>
        <p:spPr>
          <a:xfrm>
            <a:off x="2819400" y="3899206"/>
            <a:ext cx="12553057" cy="4901893"/>
          </a:xfrm>
          <a:prstGeom prst="rect">
            <a:avLst/>
          </a:prstGeom>
        </p:spPr>
      </p:pic>
    </p:spTree>
    <p:extLst>
      <p:ext uri="{BB962C8B-B14F-4D97-AF65-F5344CB8AC3E}">
        <p14:creationId xmlns:p14="http://schemas.microsoft.com/office/powerpoint/2010/main" val="390059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2648711"/>
            <a:ext cx="14820900" cy="6972300"/>
            <a:chOff x="2209800" y="2648711"/>
            <a:chExt cx="14820900" cy="6972300"/>
          </a:xfrm>
        </p:grpSpPr>
        <p:pic>
          <p:nvPicPr>
            <p:cNvPr id="3" name="object 3"/>
            <p:cNvPicPr/>
            <p:nvPr/>
          </p:nvPicPr>
          <p:blipFill>
            <a:blip r:embed="rId2" cstate="print"/>
            <a:stretch>
              <a:fillRect/>
            </a:stretch>
          </p:blipFill>
          <p:spPr>
            <a:xfrm>
              <a:off x="14607540" y="4113275"/>
              <a:ext cx="2423159" cy="5507736"/>
            </a:xfrm>
            <a:prstGeom prst="rect">
              <a:avLst/>
            </a:prstGeom>
          </p:spPr>
        </p:pic>
        <p:pic>
          <p:nvPicPr>
            <p:cNvPr id="4" name="object 4"/>
            <p:cNvPicPr/>
            <p:nvPr/>
          </p:nvPicPr>
          <p:blipFill>
            <a:blip r:embed="rId3" cstate="print"/>
            <a:stretch>
              <a:fillRect/>
            </a:stretch>
          </p:blipFill>
          <p:spPr>
            <a:xfrm>
              <a:off x="2209800" y="3389375"/>
              <a:ext cx="14040612" cy="5638800"/>
            </a:xfrm>
            <a:prstGeom prst="rect">
              <a:avLst/>
            </a:prstGeom>
          </p:spPr>
        </p:pic>
        <p:pic>
          <p:nvPicPr>
            <p:cNvPr id="5" name="object 5"/>
            <p:cNvPicPr/>
            <p:nvPr/>
          </p:nvPicPr>
          <p:blipFill>
            <a:blip r:embed="rId4" cstate="print"/>
            <a:stretch>
              <a:fillRect/>
            </a:stretch>
          </p:blipFill>
          <p:spPr>
            <a:xfrm>
              <a:off x="7351776" y="2648711"/>
              <a:ext cx="3665220" cy="1062227"/>
            </a:xfrm>
            <a:prstGeom prst="rect">
              <a:avLst/>
            </a:prstGeom>
          </p:spPr>
        </p:pic>
      </p:grpSp>
      <p:sp>
        <p:nvSpPr>
          <p:cNvPr id="6" name="object 6"/>
          <p:cNvSpPr txBox="1">
            <a:spLocks noGrp="1"/>
          </p:cNvSpPr>
          <p:nvPr>
            <p:ph type="title"/>
          </p:nvPr>
        </p:nvSpPr>
        <p:spPr>
          <a:xfrm>
            <a:off x="7880350" y="2656713"/>
            <a:ext cx="2910205" cy="939800"/>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85">
                <a:solidFill>
                  <a:srgbClr val="000000"/>
                </a:solidFill>
              </a:rPr>
              <a:t> </a:t>
            </a:r>
            <a:r>
              <a:rPr lang="vi-VN" spc="-25">
                <a:solidFill>
                  <a:srgbClr val="000000"/>
                </a:solidFill>
              </a:rPr>
              <a:t>13</a:t>
            </a:r>
            <a:endParaRPr spc="-25">
              <a:solidFill>
                <a:srgbClr val="000000"/>
              </a:solidFill>
            </a:endParaRPr>
          </a:p>
        </p:txBody>
      </p:sp>
      <p:graphicFrame>
        <p:nvGraphicFramePr>
          <p:cNvPr id="7" name="object 7"/>
          <p:cNvGraphicFramePr>
            <a:graphicFrameLocks noGrp="1"/>
          </p:cNvGraphicFramePr>
          <p:nvPr>
            <p:extLst>
              <p:ext uri="{D42A27DB-BD31-4B8C-83A1-F6EECF244321}">
                <p14:modId xmlns:p14="http://schemas.microsoft.com/office/powerpoint/2010/main" val="162550721"/>
              </p:ext>
            </p:extLst>
          </p:nvPr>
        </p:nvGraphicFramePr>
        <p:xfrm>
          <a:off x="2209800" y="4053840"/>
          <a:ext cx="14040612" cy="4503420"/>
        </p:xfrm>
        <a:graphic>
          <a:graphicData uri="http://schemas.openxmlformats.org/drawingml/2006/table">
            <a:tbl>
              <a:tblPr firstRow="1" bandRow="1">
                <a:tableStyleId>{2D5ABB26-0587-4C30-8999-92F81FD0307C}</a:tableStyleId>
              </a:tblPr>
              <a:tblGrid>
                <a:gridCol w="7050750">
                  <a:extLst>
                    <a:ext uri="{9D8B030D-6E8A-4147-A177-3AD203B41FA5}">
                      <a16:colId xmlns:a16="http://schemas.microsoft.com/office/drawing/2014/main" val="20000"/>
                    </a:ext>
                  </a:extLst>
                </a:gridCol>
                <a:gridCol w="6989862">
                  <a:extLst>
                    <a:ext uri="{9D8B030D-6E8A-4147-A177-3AD203B41FA5}">
                      <a16:colId xmlns:a16="http://schemas.microsoft.com/office/drawing/2014/main" val="20001"/>
                    </a:ext>
                  </a:extLst>
                </a:gridCol>
              </a:tblGrid>
              <a:tr h="899160">
                <a:tc>
                  <a:txBody>
                    <a:bodyPr/>
                    <a:lstStyle/>
                    <a:p>
                      <a:pPr marL="1270" algn="ctr">
                        <a:lnSpc>
                          <a:spcPct val="100000"/>
                        </a:lnSpc>
                        <a:spcBef>
                          <a:spcPts val="1160"/>
                        </a:spcBef>
                      </a:pPr>
                      <a:r>
                        <a:rPr sz="3600" b="1">
                          <a:solidFill>
                            <a:srgbClr val="E7E7E7"/>
                          </a:solidFill>
                          <a:latin typeface="Calibri"/>
                          <a:cs typeface="Calibri"/>
                        </a:rPr>
                        <a:t>HỌ</a:t>
                      </a:r>
                      <a:r>
                        <a:rPr sz="3600" b="1" spc="-55">
                          <a:solidFill>
                            <a:srgbClr val="E7E7E7"/>
                          </a:solidFill>
                          <a:latin typeface="Calibri"/>
                          <a:cs typeface="Calibri"/>
                        </a:rPr>
                        <a:t> </a:t>
                      </a:r>
                      <a:r>
                        <a:rPr sz="3600" b="1">
                          <a:solidFill>
                            <a:srgbClr val="E7E7E7"/>
                          </a:solidFill>
                          <a:latin typeface="Calibri"/>
                          <a:cs typeface="Calibri"/>
                        </a:rPr>
                        <a:t>VÀ</a:t>
                      </a:r>
                      <a:r>
                        <a:rPr sz="3600" b="1" spc="-45">
                          <a:solidFill>
                            <a:srgbClr val="E7E7E7"/>
                          </a:solidFill>
                          <a:latin typeface="Calibri"/>
                          <a:cs typeface="Calibri"/>
                        </a:rPr>
                        <a:t> </a:t>
                      </a:r>
                      <a:r>
                        <a:rPr sz="3600" b="1" spc="-25">
                          <a:solidFill>
                            <a:srgbClr val="E7E7E7"/>
                          </a:solidFill>
                          <a:latin typeface="Calibri"/>
                          <a:cs typeface="Calibri"/>
                        </a:rPr>
                        <a:t>TÊN</a:t>
                      </a:r>
                      <a:endParaRPr sz="3600">
                        <a:latin typeface="Calibri"/>
                        <a:cs typeface="Calibri"/>
                      </a:endParaRPr>
                    </a:p>
                  </a:txBody>
                  <a:tcPr marL="0" marR="0" marT="147320" marB="0">
                    <a:lnL w="9525">
                      <a:solidFill>
                        <a:srgbClr val="2E2824"/>
                      </a:solidFill>
                      <a:prstDash val="solid"/>
                    </a:lnL>
                    <a:lnR w="12700">
                      <a:solidFill>
                        <a:srgbClr val="2F2925"/>
                      </a:solidFill>
                      <a:prstDash val="solid"/>
                    </a:lnR>
                    <a:solidFill>
                      <a:srgbClr val="2F2925"/>
                    </a:solidFill>
                  </a:tcPr>
                </a:tc>
                <a:tc>
                  <a:txBody>
                    <a:bodyPr/>
                    <a:lstStyle/>
                    <a:p>
                      <a:pPr marL="1905" algn="ctr">
                        <a:lnSpc>
                          <a:spcPct val="100000"/>
                        </a:lnSpc>
                        <a:spcBef>
                          <a:spcPts val="1160"/>
                        </a:spcBef>
                      </a:pPr>
                      <a:r>
                        <a:rPr sz="3600" b="1" spc="-20">
                          <a:solidFill>
                            <a:srgbClr val="E7E7E7"/>
                          </a:solidFill>
                          <a:latin typeface="Calibri"/>
                          <a:cs typeface="Calibri"/>
                        </a:rPr>
                        <a:t>MSSV</a:t>
                      </a:r>
                      <a:endParaRPr sz="3600">
                        <a:latin typeface="Calibri"/>
                        <a:cs typeface="Calibri"/>
                      </a:endParaRPr>
                    </a:p>
                  </a:txBody>
                  <a:tcPr marL="0" marR="0" marT="147320" marB="0">
                    <a:lnL w="12700">
                      <a:solidFill>
                        <a:srgbClr val="2F2925"/>
                      </a:solidFill>
                      <a:prstDash val="solid"/>
                    </a:lnL>
                    <a:lnR w="9525">
                      <a:solidFill>
                        <a:srgbClr val="2E2824"/>
                      </a:solidFill>
                      <a:prstDash val="solid"/>
                    </a:lnR>
                    <a:solidFill>
                      <a:srgbClr val="2F2925"/>
                    </a:solidFill>
                  </a:tcPr>
                </a:tc>
                <a:extLst>
                  <a:ext uri="{0D108BD9-81ED-4DB2-BD59-A6C34878D82A}">
                    <a16:rowId xmlns:a16="http://schemas.microsoft.com/office/drawing/2014/main" val="10000"/>
                  </a:ext>
                </a:extLst>
              </a:tr>
              <a:tr h="897255">
                <a:tc>
                  <a:txBody>
                    <a:bodyPr/>
                    <a:lstStyle/>
                    <a:p>
                      <a:pPr algn="ctr">
                        <a:lnSpc>
                          <a:spcPct val="100000"/>
                        </a:lnSpc>
                        <a:spcBef>
                          <a:spcPts val="655"/>
                        </a:spcBef>
                      </a:pPr>
                      <a:r>
                        <a:rPr lang="vi-VN" sz="4400">
                          <a:solidFill>
                            <a:srgbClr val="2F2925"/>
                          </a:solidFill>
                          <a:latin typeface="Calibri"/>
                          <a:cs typeface="Calibri"/>
                        </a:rPr>
                        <a:t>Lê Đức Thiện</a:t>
                      </a:r>
                      <a:endParaRPr sz="4400">
                        <a:latin typeface="Calibri"/>
                        <a:cs typeface="Calibri"/>
                      </a:endParaRPr>
                    </a:p>
                  </a:txBody>
                  <a:tcPr marL="0" marR="0" marT="83185" marB="0">
                    <a:lnL w="9525">
                      <a:solidFill>
                        <a:srgbClr val="2E2824"/>
                      </a:solidFill>
                      <a:prstDash val="solid"/>
                    </a:lnL>
                    <a:lnR w="12700">
                      <a:solidFill>
                        <a:srgbClr val="2F2925"/>
                      </a:solidFill>
                      <a:prstDash val="solid"/>
                    </a:lnR>
                    <a:lnB w="9525">
                      <a:solidFill>
                        <a:srgbClr val="2E2824"/>
                      </a:solidFill>
                      <a:prstDash val="solid"/>
                    </a:lnB>
                  </a:tcPr>
                </a:tc>
                <a:tc>
                  <a:txBody>
                    <a:bodyPr/>
                    <a:lstStyle/>
                    <a:p>
                      <a:pPr marL="1905" algn="ctr">
                        <a:lnSpc>
                          <a:spcPct val="100000"/>
                        </a:lnSpc>
                        <a:spcBef>
                          <a:spcPts val="655"/>
                        </a:spcBef>
                      </a:pPr>
                      <a:r>
                        <a:rPr lang="vi-VN" sz="4400" spc="-10">
                          <a:solidFill>
                            <a:srgbClr val="2F2925"/>
                          </a:solidFill>
                          <a:latin typeface="Calibri"/>
                          <a:cs typeface="Calibri"/>
                        </a:rPr>
                        <a:t>19120664</a:t>
                      </a:r>
                      <a:endParaRPr sz="4400">
                        <a:latin typeface="Calibri"/>
                        <a:cs typeface="Calibri"/>
                      </a:endParaRPr>
                    </a:p>
                  </a:txBody>
                  <a:tcPr marL="0" marR="0" marT="83185" marB="0">
                    <a:lnL w="12700">
                      <a:solidFill>
                        <a:srgbClr val="2F2925"/>
                      </a:solidFill>
                      <a:prstDash val="solid"/>
                    </a:lnL>
                    <a:lnR w="9525">
                      <a:solidFill>
                        <a:srgbClr val="2E2824"/>
                      </a:solidFill>
                      <a:prstDash val="solid"/>
                    </a:lnR>
                    <a:lnB w="9525">
                      <a:solidFill>
                        <a:srgbClr val="2E2824"/>
                      </a:solidFill>
                      <a:prstDash val="solid"/>
                    </a:lnB>
                  </a:tcPr>
                </a:tc>
                <a:extLst>
                  <a:ext uri="{0D108BD9-81ED-4DB2-BD59-A6C34878D82A}">
                    <a16:rowId xmlns:a16="http://schemas.microsoft.com/office/drawing/2014/main" val="10001"/>
                  </a:ext>
                </a:extLst>
              </a:tr>
              <a:tr h="902335">
                <a:tc>
                  <a:txBody>
                    <a:bodyPr/>
                    <a:lstStyle/>
                    <a:p>
                      <a:pPr marL="2540" algn="ctr">
                        <a:lnSpc>
                          <a:spcPct val="100000"/>
                        </a:lnSpc>
                        <a:spcBef>
                          <a:spcPts val="695"/>
                        </a:spcBef>
                      </a:pPr>
                      <a:r>
                        <a:rPr lang="vi-VN" sz="4400">
                          <a:solidFill>
                            <a:srgbClr val="2F2925"/>
                          </a:solidFill>
                          <a:latin typeface="Calibri"/>
                          <a:cs typeface="Calibri"/>
                        </a:rPr>
                        <a:t>Nguyễn Đăng Linh Dương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20120274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2"/>
                  </a:ext>
                </a:extLst>
              </a:tr>
              <a:tr h="902335">
                <a:tc>
                  <a:txBody>
                    <a:bodyPr/>
                    <a:lstStyle/>
                    <a:p>
                      <a:pPr marL="1905" algn="ctr">
                        <a:lnSpc>
                          <a:spcPct val="100000"/>
                        </a:lnSpc>
                        <a:spcBef>
                          <a:spcPts val="695"/>
                        </a:spcBef>
                      </a:pPr>
                      <a:r>
                        <a:rPr lang="vi-VN" sz="4400">
                          <a:solidFill>
                            <a:srgbClr val="2F2925"/>
                          </a:solidFill>
                          <a:latin typeface="Calibri"/>
                          <a:cs typeface="Calibri"/>
                        </a:rPr>
                        <a:t>Đặng Thiên Long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20120322</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3"/>
                  </a:ext>
                </a:extLst>
              </a:tr>
              <a:tr h="902335">
                <a:tc>
                  <a:txBody>
                    <a:bodyPr/>
                    <a:lstStyle/>
                    <a:p>
                      <a:pPr algn="ctr">
                        <a:lnSpc>
                          <a:spcPct val="100000"/>
                        </a:lnSpc>
                        <a:spcBef>
                          <a:spcPts val="695"/>
                        </a:spcBef>
                      </a:pPr>
                      <a:r>
                        <a:rPr lang="vi-VN" sz="4400">
                          <a:solidFill>
                            <a:srgbClr val="2F2925"/>
                          </a:solidFill>
                          <a:latin typeface="Calibri"/>
                          <a:cs typeface="Calibri"/>
                        </a:rPr>
                        <a:t>Võ Đức Lợi</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2540" algn="ctr">
                        <a:lnSpc>
                          <a:spcPct val="100000"/>
                        </a:lnSpc>
                        <a:spcBef>
                          <a:spcPts val="695"/>
                        </a:spcBef>
                      </a:pPr>
                      <a:r>
                        <a:rPr lang="vi-VN" sz="4400" spc="-10">
                          <a:solidFill>
                            <a:srgbClr val="2F2925"/>
                          </a:solidFill>
                          <a:latin typeface="Calibri"/>
                          <a:cs typeface="Calibri"/>
                        </a:rPr>
                        <a:t>20120524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3391661" y="864869"/>
            <a:ext cx="11549380" cy="988060"/>
            <a:chOff x="3391661" y="864869"/>
            <a:chExt cx="11549380" cy="988060"/>
          </a:xfrm>
        </p:grpSpPr>
        <p:pic>
          <p:nvPicPr>
            <p:cNvPr id="9" name="object 9"/>
            <p:cNvPicPr/>
            <p:nvPr/>
          </p:nvPicPr>
          <p:blipFill>
            <a:blip r:embed="rId5" cstate="print"/>
            <a:stretch>
              <a:fillRect/>
            </a:stretch>
          </p:blipFill>
          <p:spPr>
            <a:xfrm>
              <a:off x="3404615" y="877823"/>
              <a:ext cx="11535918" cy="974598"/>
            </a:xfrm>
            <a:prstGeom prst="rect">
              <a:avLst/>
            </a:prstGeom>
          </p:spPr>
        </p:pic>
        <p:pic>
          <p:nvPicPr>
            <p:cNvPr id="10" name="object 10"/>
            <p:cNvPicPr/>
            <p:nvPr/>
          </p:nvPicPr>
          <p:blipFill>
            <a:blip r:embed="rId6" cstate="print"/>
            <a:stretch>
              <a:fillRect/>
            </a:stretch>
          </p:blipFill>
          <p:spPr>
            <a:xfrm>
              <a:off x="3391661" y="864869"/>
              <a:ext cx="11504548" cy="942848"/>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2</a:t>
            </a:fld>
            <a:endParaRPr spc="-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5329936" cy="7449475"/>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các cột Tuberculosis, Measles có số ca tử vong gần như bằng 0, tức là nguyên nhân tử vong ở trẻ em hầu hết không đến từ các nguyên nhân này. Vì vậy những nguyên nhân này không đóng góp nhiều vào bài toán, ta tiến hành xóa các cột này</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20</a:t>
            </a:fld>
            <a:endParaRPr spc="-50"/>
          </a:p>
        </p:txBody>
      </p:sp>
      <p:pic>
        <p:nvPicPr>
          <p:cNvPr id="7" name="Picture 6">
            <a:extLst>
              <a:ext uri="{FF2B5EF4-FFF2-40B4-BE49-F238E27FC236}">
                <a16:creationId xmlns:a16="http://schemas.microsoft.com/office/drawing/2014/main" id="{E970DAD1-8121-C880-2CAB-CCD44DD45FED}"/>
              </a:ext>
            </a:extLst>
          </p:cNvPr>
          <p:cNvPicPr>
            <a:picLocks noChangeAspect="1"/>
          </p:cNvPicPr>
          <p:nvPr/>
        </p:nvPicPr>
        <p:blipFill>
          <a:blip r:embed="rId2"/>
          <a:stretch>
            <a:fillRect/>
          </a:stretch>
        </p:blipFill>
        <p:spPr>
          <a:xfrm>
            <a:off x="7424737" y="2600447"/>
            <a:ext cx="10526594" cy="6411220"/>
          </a:xfrm>
          <a:prstGeom prst="rect">
            <a:avLst/>
          </a:prstGeom>
        </p:spPr>
      </p:pic>
    </p:spTree>
    <p:extLst>
      <p:ext uri="{BB962C8B-B14F-4D97-AF65-F5344CB8AC3E}">
        <p14:creationId xmlns:p14="http://schemas.microsoft.com/office/powerpoint/2010/main" val="251647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tính hợp lý (reasonable)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21</a:t>
            </a:fld>
            <a:endParaRPr spc="-50"/>
          </a:p>
        </p:txBody>
      </p:sp>
      <p:pic>
        <p:nvPicPr>
          <p:cNvPr id="6" name="Picture 5">
            <a:extLst>
              <a:ext uri="{FF2B5EF4-FFF2-40B4-BE49-F238E27FC236}">
                <a16:creationId xmlns:a16="http://schemas.microsoft.com/office/drawing/2014/main" id="{84881245-1DD7-DA29-28A7-D92575574022}"/>
              </a:ext>
            </a:extLst>
          </p:cNvPr>
          <p:cNvPicPr>
            <a:picLocks noChangeAspect="1"/>
          </p:cNvPicPr>
          <p:nvPr/>
        </p:nvPicPr>
        <p:blipFill>
          <a:blip r:embed="rId2"/>
          <a:stretch>
            <a:fillRect/>
          </a:stretch>
        </p:blipFill>
        <p:spPr>
          <a:xfrm>
            <a:off x="2590800" y="3928339"/>
            <a:ext cx="13525889" cy="3962400"/>
          </a:xfrm>
          <a:prstGeom prst="rect">
            <a:avLst/>
          </a:prstGeom>
        </p:spPr>
      </p:pic>
    </p:spTree>
    <p:extLst>
      <p:ext uri="{BB962C8B-B14F-4D97-AF65-F5344CB8AC3E}">
        <p14:creationId xmlns:p14="http://schemas.microsoft.com/office/powerpoint/2010/main" val="964240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Kỹ thuật đặc trưng</a:t>
            </a:r>
            <a:endParaRPr sz="4000">
              <a:latin typeface="Calibri"/>
              <a:cs typeface="Calibri"/>
            </a:endParaRPr>
          </a:p>
        </p:txBody>
      </p:sp>
      <p:sp>
        <p:nvSpPr>
          <p:cNvPr id="5" name="object 5"/>
          <p:cNvSpPr txBox="1">
            <a:spLocks noGrp="1"/>
          </p:cNvSpPr>
          <p:nvPr>
            <p:ph type="sldNum" sz="quarter" idx="7"/>
          </p:nvPr>
        </p:nvSpPr>
        <p:spPr>
          <a:xfrm>
            <a:off x="17050004" y="96393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22</a:t>
            </a:fld>
            <a:endParaRPr spc="-50"/>
          </a:p>
        </p:txBody>
      </p:sp>
      <p:pic>
        <p:nvPicPr>
          <p:cNvPr id="7" name="Picture 6">
            <a:extLst>
              <a:ext uri="{FF2B5EF4-FFF2-40B4-BE49-F238E27FC236}">
                <a16:creationId xmlns:a16="http://schemas.microsoft.com/office/drawing/2014/main" id="{AFAB8B3C-CF99-7869-94EF-1BC0A539F065}"/>
              </a:ext>
            </a:extLst>
          </p:cNvPr>
          <p:cNvPicPr>
            <a:picLocks noChangeAspect="1"/>
          </p:cNvPicPr>
          <p:nvPr/>
        </p:nvPicPr>
        <p:blipFill>
          <a:blip r:embed="rId2"/>
          <a:stretch>
            <a:fillRect/>
          </a:stretch>
        </p:blipFill>
        <p:spPr>
          <a:xfrm>
            <a:off x="2667000" y="3508603"/>
            <a:ext cx="10459910" cy="5696745"/>
          </a:xfrm>
          <a:prstGeom prst="rect">
            <a:avLst/>
          </a:prstGeom>
        </p:spPr>
      </p:pic>
    </p:spTree>
    <p:extLst>
      <p:ext uri="{BB962C8B-B14F-4D97-AF65-F5344CB8AC3E}">
        <p14:creationId xmlns:p14="http://schemas.microsoft.com/office/powerpoint/2010/main" val="1934573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Lưu dữ liệu vào một file mới sau khi xử lý</a:t>
            </a:r>
            <a:endParaRPr sz="4000">
              <a:latin typeface="Calibri"/>
              <a:cs typeface="Calibri"/>
            </a:endParaRPr>
          </a:p>
        </p:txBody>
      </p:sp>
      <p:sp>
        <p:nvSpPr>
          <p:cNvPr id="5" name="object 5"/>
          <p:cNvSpPr txBox="1">
            <a:spLocks noGrp="1"/>
          </p:cNvSpPr>
          <p:nvPr>
            <p:ph type="sldNum" sz="quarter" idx="7"/>
          </p:nvPr>
        </p:nvSpPr>
        <p:spPr>
          <a:xfrm>
            <a:off x="17297400" y="9639300"/>
            <a:ext cx="729614" cy="406522"/>
          </a:xfrm>
          <a:prstGeom prst="rect">
            <a:avLst/>
          </a:prstGeom>
        </p:spPr>
        <p:txBody>
          <a:bodyPr vert="horz" wrap="square" lIns="0" tIns="0" rIns="0" bIns="0" rtlCol="0">
            <a:spAutoFit/>
          </a:bodyPr>
          <a:lstStyle/>
          <a:p>
            <a:pPr marL="243204">
              <a:lnSpc>
                <a:spcPts val="3145"/>
              </a:lnSpc>
            </a:pPr>
            <a:fld id="{81D60167-4931-47E6-BA6A-407CBD079E47}" type="slidenum">
              <a:rPr spc="-50"/>
              <a:t>23</a:t>
            </a:fld>
            <a:endParaRPr spc="-50"/>
          </a:p>
        </p:txBody>
      </p:sp>
      <p:pic>
        <p:nvPicPr>
          <p:cNvPr id="7" name="Picture 6">
            <a:extLst>
              <a:ext uri="{FF2B5EF4-FFF2-40B4-BE49-F238E27FC236}">
                <a16:creationId xmlns:a16="http://schemas.microsoft.com/office/drawing/2014/main" id="{CC83EC8D-86EA-974B-D297-38BD7DD71796}"/>
              </a:ext>
            </a:extLst>
          </p:cNvPr>
          <p:cNvPicPr>
            <a:picLocks noChangeAspect="1"/>
          </p:cNvPicPr>
          <p:nvPr/>
        </p:nvPicPr>
        <p:blipFill>
          <a:blip r:embed="rId2"/>
          <a:stretch>
            <a:fillRect/>
          </a:stretch>
        </p:blipFill>
        <p:spPr>
          <a:xfrm>
            <a:off x="2514600" y="3893610"/>
            <a:ext cx="12388701" cy="1243058"/>
          </a:xfrm>
          <a:prstGeom prst="rect">
            <a:avLst/>
          </a:prstGeom>
        </p:spPr>
      </p:pic>
    </p:spTree>
    <p:extLst>
      <p:ext uri="{BB962C8B-B14F-4D97-AF65-F5344CB8AC3E}">
        <p14:creationId xmlns:p14="http://schemas.microsoft.com/office/powerpoint/2010/main" val="79812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chemeClr val="tx1"/>
                </a:solidFill>
                <a:latin typeface="Calibri"/>
                <a:cs typeface="Calibri"/>
              </a:rPr>
              <a:t>number_of_deaths_processed_data.csv</a:t>
            </a:r>
            <a:r>
              <a:rPr lang="vi-VN" sz="4000" spc="-55">
                <a:solidFill>
                  <a:schemeClr val="tx1"/>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chemeClr val="tx1"/>
                </a:solidFill>
                <a:latin typeface="Calibri"/>
                <a:cs typeface="Calibri"/>
              </a:rPr>
              <a:t>cleaned_d</a:t>
            </a:r>
            <a:r>
              <a:rPr sz="4000">
                <a:solidFill>
                  <a:schemeClr val="tx1"/>
                </a:solidFill>
                <a:latin typeface="Calibri"/>
                <a:cs typeface="Calibri"/>
              </a:rPr>
              <a:t>f</a:t>
            </a: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24</a:t>
            </a:fld>
            <a:endParaRPr spc="-50"/>
          </a:p>
        </p:txBody>
      </p:sp>
      <p:pic>
        <p:nvPicPr>
          <p:cNvPr id="6" name="Picture 5">
            <a:extLst>
              <a:ext uri="{FF2B5EF4-FFF2-40B4-BE49-F238E27FC236}">
                <a16:creationId xmlns:a16="http://schemas.microsoft.com/office/drawing/2014/main" id="{84DCDA80-57B8-E2A6-C487-044AD3ACD602}"/>
              </a:ext>
            </a:extLst>
          </p:cNvPr>
          <p:cNvPicPr>
            <a:picLocks noChangeAspect="1"/>
          </p:cNvPicPr>
          <p:nvPr/>
        </p:nvPicPr>
        <p:blipFill>
          <a:blip r:embed="rId2"/>
          <a:stretch>
            <a:fillRect/>
          </a:stretch>
        </p:blipFill>
        <p:spPr>
          <a:xfrm>
            <a:off x="2061464" y="4025192"/>
            <a:ext cx="10593278" cy="5944430"/>
          </a:xfrm>
          <a:prstGeom prst="rect">
            <a:avLst/>
          </a:prstGeom>
        </p:spPr>
      </p:pic>
    </p:spTree>
    <p:extLst>
      <p:ext uri="{BB962C8B-B14F-4D97-AF65-F5344CB8AC3E}">
        <p14:creationId xmlns:p14="http://schemas.microsoft.com/office/powerpoint/2010/main" val="332557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đơn biến (Univariate)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25</a:t>
            </a:fld>
            <a:endParaRPr spc="-50"/>
          </a:p>
        </p:txBody>
      </p:sp>
      <p:pic>
        <p:nvPicPr>
          <p:cNvPr id="9" name="Picture 8">
            <a:extLst>
              <a:ext uri="{FF2B5EF4-FFF2-40B4-BE49-F238E27FC236}">
                <a16:creationId xmlns:a16="http://schemas.microsoft.com/office/drawing/2014/main" id="{B819B4FA-005A-D00E-528E-42B48235E12D}"/>
              </a:ext>
            </a:extLst>
          </p:cNvPr>
          <p:cNvPicPr>
            <a:picLocks noChangeAspect="1"/>
          </p:cNvPicPr>
          <p:nvPr/>
        </p:nvPicPr>
        <p:blipFill>
          <a:blip r:embed="rId2"/>
          <a:stretch>
            <a:fillRect/>
          </a:stretch>
        </p:blipFill>
        <p:spPr>
          <a:xfrm>
            <a:off x="2667000" y="3543300"/>
            <a:ext cx="11174309" cy="4970640"/>
          </a:xfrm>
          <a:prstGeom prst="rect">
            <a:avLst/>
          </a:prstGeom>
        </p:spPr>
      </p:pic>
    </p:spTree>
    <p:extLst>
      <p:ext uri="{BB962C8B-B14F-4D97-AF65-F5344CB8AC3E}">
        <p14:creationId xmlns:p14="http://schemas.microsoft.com/office/powerpoint/2010/main" val="160904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6549136" cy="6833922"/>
          </a:xfrm>
          <a:prstGeom prst="rect">
            <a:avLst/>
          </a:prstGeom>
        </p:spPr>
        <p:txBody>
          <a:bodyPr vert="horz" wrap="square" lIns="0" tIns="62230" rIns="0" bIns="0" rtlCol="0">
            <a:spAutoFit/>
          </a:bodyPr>
          <a:lstStyle/>
          <a:p>
            <a:pPr marL="12700">
              <a:lnSpc>
                <a:spcPct val="100000"/>
              </a:lnSpc>
              <a:spcBef>
                <a:spcPts val="490"/>
              </a:spcBef>
            </a:pPr>
            <a:r>
              <a:rPr lang="it-IT" sz="4000">
                <a:solidFill>
                  <a:srgbClr val="2F2925"/>
                </a:solidFill>
                <a:latin typeface="Calibri"/>
                <a:cs typeface="Calibri"/>
              </a:rPr>
              <a:t>Dữ liệu sau khi làm sạch có 4268 quan sát với 14 cột. Trong đó 12 cột có dữ liệu số bao gồm 11 cột nguyên nhân gây ra tử vong và 1 cột tổng số tử vong của tất cả nguyên nhân. Có 2 cột có dữ liệu phân loại là cột CountryName và cột Year. Dữ liệu cột Year đọc từ file csv bị hiểu thành kiểu int64. Ta chuyển nó lại thành kiểu str</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26</a:t>
            </a:fld>
            <a:endParaRPr spc="-50"/>
          </a:p>
        </p:txBody>
      </p:sp>
      <p:pic>
        <p:nvPicPr>
          <p:cNvPr id="6" name="Picture 5">
            <a:extLst>
              <a:ext uri="{FF2B5EF4-FFF2-40B4-BE49-F238E27FC236}">
                <a16:creationId xmlns:a16="http://schemas.microsoft.com/office/drawing/2014/main" id="{DD523E73-62C0-CC02-669B-33AF1563CB04}"/>
              </a:ext>
            </a:extLst>
          </p:cNvPr>
          <p:cNvPicPr>
            <a:picLocks noChangeAspect="1"/>
          </p:cNvPicPr>
          <p:nvPr/>
        </p:nvPicPr>
        <p:blipFill>
          <a:blip r:embed="rId2"/>
          <a:stretch>
            <a:fillRect/>
          </a:stretch>
        </p:blipFill>
        <p:spPr>
          <a:xfrm>
            <a:off x="9672639" y="2705100"/>
            <a:ext cx="7659169" cy="6306567"/>
          </a:xfrm>
          <a:prstGeom prst="rect">
            <a:avLst/>
          </a:prstGeom>
        </p:spPr>
      </p:pic>
    </p:spTree>
    <p:extLst>
      <p:ext uri="{BB962C8B-B14F-4D97-AF65-F5344CB8AC3E}">
        <p14:creationId xmlns:p14="http://schemas.microsoft.com/office/powerpoint/2010/main" val="371472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numerical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27</a:t>
            </a:fld>
            <a:endParaRPr spc="-50"/>
          </a:p>
        </p:txBody>
      </p:sp>
      <p:pic>
        <p:nvPicPr>
          <p:cNvPr id="6" name="Picture 5">
            <a:extLst>
              <a:ext uri="{FF2B5EF4-FFF2-40B4-BE49-F238E27FC236}">
                <a16:creationId xmlns:a16="http://schemas.microsoft.com/office/drawing/2014/main" id="{5CB32332-71AB-20BD-4048-E3FBF3C8234F}"/>
              </a:ext>
            </a:extLst>
          </p:cNvPr>
          <p:cNvPicPr>
            <a:picLocks noChangeAspect="1"/>
          </p:cNvPicPr>
          <p:nvPr/>
        </p:nvPicPr>
        <p:blipFill>
          <a:blip r:embed="rId2"/>
          <a:stretch>
            <a:fillRect/>
          </a:stretch>
        </p:blipFill>
        <p:spPr>
          <a:xfrm>
            <a:off x="2546986" y="3396982"/>
            <a:ext cx="9336005" cy="6218505"/>
          </a:xfrm>
          <a:prstGeom prst="rect">
            <a:avLst/>
          </a:prstGeom>
        </p:spPr>
      </p:pic>
    </p:spTree>
    <p:extLst>
      <p:ext uri="{BB962C8B-B14F-4D97-AF65-F5344CB8AC3E}">
        <p14:creationId xmlns:p14="http://schemas.microsoft.com/office/powerpoint/2010/main" val="11586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categorical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28</a:t>
            </a:fld>
            <a:endParaRPr spc="-50"/>
          </a:p>
        </p:txBody>
      </p:sp>
      <p:pic>
        <p:nvPicPr>
          <p:cNvPr id="7" name="Picture 6">
            <a:extLst>
              <a:ext uri="{FF2B5EF4-FFF2-40B4-BE49-F238E27FC236}">
                <a16:creationId xmlns:a16="http://schemas.microsoft.com/office/drawing/2014/main" id="{2F5B933B-DD46-22B0-5180-E48D8E0E5673}"/>
              </a:ext>
            </a:extLst>
          </p:cNvPr>
          <p:cNvPicPr>
            <a:picLocks noChangeAspect="1"/>
          </p:cNvPicPr>
          <p:nvPr/>
        </p:nvPicPr>
        <p:blipFill>
          <a:blip r:embed="rId2"/>
          <a:stretch>
            <a:fillRect/>
          </a:stretch>
        </p:blipFill>
        <p:spPr>
          <a:xfrm>
            <a:off x="2522105" y="3848100"/>
            <a:ext cx="14067258" cy="2209800"/>
          </a:xfrm>
          <a:prstGeom prst="rect">
            <a:avLst/>
          </a:prstGeom>
        </p:spPr>
      </p:pic>
    </p:spTree>
    <p:extLst>
      <p:ext uri="{BB962C8B-B14F-4D97-AF65-F5344CB8AC3E}">
        <p14:creationId xmlns:p14="http://schemas.microsoft.com/office/powerpoint/2010/main" val="327298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a:solidFill>
                  <a:srgbClr val="2F2925"/>
                </a:solidFill>
                <a:latin typeface="Calibri"/>
                <a:cs typeface="Calibri"/>
              </a:rPr>
              <a:t>Dữ liệu song biến (Bivariate)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29</a:t>
            </a:fld>
            <a:endParaRPr spc="-50"/>
          </a:p>
        </p:txBody>
      </p:sp>
      <p:pic>
        <p:nvPicPr>
          <p:cNvPr id="7" name="Picture 6">
            <a:extLst>
              <a:ext uri="{FF2B5EF4-FFF2-40B4-BE49-F238E27FC236}">
                <a16:creationId xmlns:a16="http://schemas.microsoft.com/office/drawing/2014/main" id="{4FA9CEE0-3769-8FAF-9E18-A77E79163CDA}"/>
              </a:ext>
            </a:extLst>
          </p:cNvPr>
          <p:cNvPicPr>
            <a:picLocks noChangeAspect="1"/>
          </p:cNvPicPr>
          <p:nvPr/>
        </p:nvPicPr>
        <p:blipFill>
          <a:blip r:embed="rId2"/>
          <a:stretch>
            <a:fillRect/>
          </a:stretch>
        </p:blipFill>
        <p:spPr>
          <a:xfrm>
            <a:off x="1981200" y="3250352"/>
            <a:ext cx="11869806" cy="6516009"/>
          </a:xfrm>
          <a:prstGeom prst="rect">
            <a:avLst/>
          </a:prstGeom>
        </p:spPr>
      </p:pic>
    </p:spTree>
    <p:extLst>
      <p:ext uri="{BB962C8B-B14F-4D97-AF65-F5344CB8AC3E}">
        <p14:creationId xmlns:p14="http://schemas.microsoft.com/office/powerpoint/2010/main" val="133603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81869" y="0"/>
            <a:ext cx="8418830" cy="9837420"/>
            <a:chOff x="9881869" y="0"/>
            <a:chExt cx="8418830" cy="9837420"/>
          </a:xfrm>
        </p:grpSpPr>
        <p:sp>
          <p:nvSpPr>
            <p:cNvPr id="3" name="object 3"/>
            <p:cNvSpPr/>
            <p:nvPr/>
          </p:nvSpPr>
          <p:spPr>
            <a:xfrm>
              <a:off x="9894570" y="0"/>
              <a:ext cx="8393430" cy="9824720"/>
            </a:xfrm>
            <a:custGeom>
              <a:avLst/>
              <a:gdLst/>
              <a:ahLst/>
              <a:cxnLst/>
              <a:rect l="l" t="t" r="r" b="b"/>
              <a:pathLst>
                <a:path w="8393430" h="9824720">
                  <a:moveTo>
                    <a:pt x="8393430" y="655066"/>
                  </a:moveTo>
                  <a:lnTo>
                    <a:pt x="7908747" y="655066"/>
                  </a:lnTo>
                  <a:lnTo>
                    <a:pt x="7917104" y="631799"/>
                  </a:lnTo>
                  <a:lnTo>
                    <a:pt x="7934211" y="584949"/>
                  </a:lnTo>
                  <a:lnTo>
                    <a:pt x="7951825" y="537425"/>
                  </a:lnTo>
                  <a:lnTo>
                    <a:pt x="7969898" y="489229"/>
                  </a:lnTo>
                  <a:lnTo>
                    <a:pt x="7988376" y="440347"/>
                  </a:lnTo>
                  <a:lnTo>
                    <a:pt x="8007223" y="390779"/>
                  </a:lnTo>
                  <a:lnTo>
                    <a:pt x="8042910" y="296164"/>
                  </a:lnTo>
                  <a:lnTo>
                    <a:pt x="8060855" y="248285"/>
                  </a:lnTo>
                  <a:lnTo>
                    <a:pt x="8078775" y="200075"/>
                  </a:lnTo>
                  <a:lnTo>
                    <a:pt x="8096631" y="151561"/>
                  </a:lnTo>
                  <a:lnTo>
                    <a:pt x="8114347" y="102755"/>
                  </a:lnTo>
                  <a:lnTo>
                    <a:pt x="8131873" y="53695"/>
                  </a:lnTo>
                  <a:lnTo>
                    <a:pt x="8149145" y="4406"/>
                  </a:lnTo>
                  <a:lnTo>
                    <a:pt x="8150657" y="0"/>
                  </a:lnTo>
                  <a:lnTo>
                    <a:pt x="8059991" y="0"/>
                  </a:lnTo>
                  <a:lnTo>
                    <a:pt x="8050962" y="25692"/>
                  </a:lnTo>
                  <a:lnTo>
                    <a:pt x="8033791" y="73685"/>
                  </a:lnTo>
                  <a:lnTo>
                    <a:pt x="8016430" y="121462"/>
                  </a:lnTo>
                  <a:lnTo>
                    <a:pt x="7998942" y="168960"/>
                  </a:lnTo>
                  <a:lnTo>
                    <a:pt x="7981391" y="216166"/>
                  </a:lnTo>
                  <a:lnTo>
                    <a:pt x="7963814" y="263055"/>
                  </a:lnTo>
                  <a:lnTo>
                    <a:pt x="7891500" y="454837"/>
                  </a:lnTo>
                  <a:lnTo>
                    <a:pt x="7873314" y="503428"/>
                  </a:lnTo>
                  <a:lnTo>
                    <a:pt x="7855534" y="551370"/>
                  </a:lnTo>
                  <a:lnTo>
                    <a:pt x="7838211" y="598678"/>
                  </a:lnTo>
                  <a:lnTo>
                    <a:pt x="7821396" y="645337"/>
                  </a:lnTo>
                  <a:lnTo>
                    <a:pt x="7817955" y="655066"/>
                  </a:lnTo>
                  <a:lnTo>
                    <a:pt x="3774186" y="655066"/>
                  </a:lnTo>
                  <a:lnTo>
                    <a:pt x="3726688" y="667766"/>
                  </a:lnTo>
                  <a:lnTo>
                    <a:pt x="3632162" y="667766"/>
                  </a:lnTo>
                  <a:lnTo>
                    <a:pt x="3585133" y="680466"/>
                  </a:lnTo>
                  <a:lnTo>
                    <a:pt x="3538270" y="680466"/>
                  </a:lnTo>
                  <a:lnTo>
                    <a:pt x="3491573" y="693166"/>
                  </a:lnTo>
                  <a:lnTo>
                    <a:pt x="3445040" y="693166"/>
                  </a:lnTo>
                  <a:lnTo>
                    <a:pt x="3398685" y="705866"/>
                  </a:lnTo>
                  <a:lnTo>
                    <a:pt x="3352508" y="705866"/>
                  </a:lnTo>
                  <a:lnTo>
                    <a:pt x="3215055" y="743966"/>
                  </a:lnTo>
                  <a:lnTo>
                    <a:pt x="3169602" y="743966"/>
                  </a:lnTo>
                  <a:lnTo>
                    <a:pt x="2726156" y="870966"/>
                  </a:lnTo>
                  <a:lnTo>
                    <a:pt x="2682976" y="896366"/>
                  </a:lnTo>
                  <a:lnTo>
                    <a:pt x="2554821" y="934466"/>
                  </a:lnTo>
                  <a:lnTo>
                    <a:pt x="2512568" y="959866"/>
                  </a:lnTo>
                  <a:lnTo>
                    <a:pt x="2470556" y="972566"/>
                  </a:lnTo>
                  <a:lnTo>
                    <a:pt x="2428773" y="997966"/>
                  </a:lnTo>
                  <a:lnTo>
                    <a:pt x="2345969" y="1023366"/>
                  </a:lnTo>
                  <a:lnTo>
                    <a:pt x="2264143" y="1074166"/>
                  </a:lnTo>
                  <a:lnTo>
                    <a:pt x="2223630" y="1086866"/>
                  </a:lnTo>
                  <a:lnTo>
                    <a:pt x="2183358" y="1112266"/>
                  </a:lnTo>
                  <a:lnTo>
                    <a:pt x="2143353" y="1124966"/>
                  </a:lnTo>
                  <a:lnTo>
                    <a:pt x="2024964" y="1201166"/>
                  </a:lnTo>
                  <a:lnTo>
                    <a:pt x="1986038" y="1213866"/>
                  </a:lnTo>
                  <a:lnTo>
                    <a:pt x="1909038" y="1264666"/>
                  </a:lnTo>
                  <a:lnTo>
                    <a:pt x="1795678" y="1340866"/>
                  </a:lnTo>
                  <a:lnTo>
                    <a:pt x="1684959" y="1417066"/>
                  </a:lnTo>
                  <a:lnTo>
                    <a:pt x="1576971" y="1493266"/>
                  </a:lnTo>
                  <a:lnTo>
                    <a:pt x="1541602" y="1531366"/>
                  </a:lnTo>
                  <a:lnTo>
                    <a:pt x="1506537" y="1556766"/>
                  </a:lnTo>
                  <a:lnTo>
                    <a:pt x="1437373" y="1607566"/>
                  </a:lnTo>
                  <a:lnTo>
                    <a:pt x="1403286" y="1645666"/>
                  </a:lnTo>
                  <a:lnTo>
                    <a:pt x="1336078" y="1696466"/>
                  </a:lnTo>
                  <a:lnTo>
                    <a:pt x="1302981" y="1734566"/>
                  </a:lnTo>
                  <a:lnTo>
                    <a:pt x="1270215" y="1759966"/>
                  </a:lnTo>
                  <a:lnTo>
                    <a:pt x="1237792" y="1798066"/>
                  </a:lnTo>
                  <a:lnTo>
                    <a:pt x="1205712" y="1823466"/>
                  </a:lnTo>
                  <a:lnTo>
                    <a:pt x="1173988" y="1861566"/>
                  </a:lnTo>
                  <a:lnTo>
                    <a:pt x="1142606" y="1886966"/>
                  </a:lnTo>
                  <a:lnTo>
                    <a:pt x="1111580" y="1925066"/>
                  </a:lnTo>
                  <a:lnTo>
                    <a:pt x="1080897" y="1950466"/>
                  </a:lnTo>
                  <a:lnTo>
                    <a:pt x="1050594" y="1988566"/>
                  </a:lnTo>
                  <a:lnTo>
                    <a:pt x="1020635" y="2013966"/>
                  </a:lnTo>
                  <a:lnTo>
                    <a:pt x="991057" y="2052066"/>
                  </a:lnTo>
                  <a:lnTo>
                    <a:pt x="961834" y="2090166"/>
                  </a:lnTo>
                  <a:lnTo>
                    <a:pt x="932992" y="2128266"/>
                  </a:lnTo>
                  <a:lnTo>
                    <a:pt x="904519" y="2153666"/>
                  </a:lnTo>
                  <a:lnTo>
                    <a:pt x="876427" y="2191766"/>
                  </a:lnTo>
                  <a:lnTo>
                    <a:pt x="848715" y="2229866"/>
                  </a:lnTo>
                  <a:lnTo>
                    <a:pt x="821385" y="2267966"/>
                  </a:lnTo>
                  <a:lnTo>
                    <a:pt x="794448" y="2293366"/>
                  </a:lnTo>
                  <a:lnTo>
                    <a:pt x="767892" y="2331466"/>
                  </a:lnTo>
                  <a:lnTo>
                    <a:pt x="741743" y="2369566"/>
                  </a:lnTo>
                  <a:lnTo>
                    <a:pt x="715987" y="2407666"/>
                  </a:lnTo>
                  <a:lnTo>
                    <a:pt x="690626" y="2445766"/>
                  </a:lnTo>
                  <a:lnTo>
                    <a:pt x="665670" y="2483866"/>
                  </a:lnTo>
                  <a:lnTo>
                    <a:pt x="641108" y="2521966"/>
                  </a:lnTo>
                  <a:lnTo>
                    <a:pt x="616966" y="2560066"/>
                  </a:lnTo>
                  <a:lnTo>
                    <a:pt x="593242" y="2598166"/>
                  </a:lnTo>
                  <a:lnTo>
                    <a:pt x="569925" y="2636266"/>
                  </a:lnTo>
                  <a:lnTo>
                    <a:pt x="547027" y="2674366"/>
                  </a:lnTo>
                  <a:lnTo>
                    <a:pt x="524560" y="2712466"/>
                  </a:lnTo>
                  <a:lnTo>
                    <a:pt x="502500" y="2750566"/>
                  </a:lnTo>
                  <a:lnTo>
                    <a:pt x="480885" y="2788666"/>
                  </a:lnTo>
                  <a:lnTo>
                    <a:pt x="459689" y="2839466"/>
                  </a:lnTo>
                  <a:lnTo>
                    <a:pt x="438937" y="2877566"/>
                  </a:lnTo>
                  <a:lnTo>
                    <a:pt x="418617" y="2915666"/>
                  </a:lnTo>
                  <a:lnTo>
                    <a:pt x="398741" y="2953766"/>
                  </a:lnTo>
                  <a:lnTo>
                    <a:pt x="379298" y="2991866"/>
                  </a:lnTo>
                  <a:lnTo>
                    <a:pt x="360311" y="3042666"/>
                  </a:lnTo>
                  <a:lnTo>
                    <a:pt x="341769" y="3080766"/>
                  </a:lnTo>
                  <a:lnTo>
                    <a:pt x="323684" y="3118866"/>
                  </a:lnTo>
                  <a:lnTo>
                    <a:pt x="306044" y="3156966"/>
                  </a:lnTo>
                  <a:lnTo>
                    <a:pt x="288874" y="3207766"/>
                  </a:lnTo>
                  <a:lnTo>
                    <a:pt x="272161" y="3245866"/>
                  </a:lnTo>
                  <a:lnTo>
                    <a:pt x="255917" y="3296666"/>
                  </a:lnTo>
                  <a:lnTo>
                    <a:pt x="240144" y="3334766"/>
                  </a:lnTo>
                  <a:lnTo>
                    <a:pt x="224828" y="3372866"/>
                  </a:lnTo>
                  <a:lnTo>
                    <a:pt x="210007" y="3423666"/>
                  </a:lnTo>
                  <a:lnTo>
                    <a:pt x="195643" y="3461766"/>
                  </a:lnTo>
                  <a:lnTo>
                    <a:pt x="181775" y="3512566"/>
                  </a:lnTo>
                  <a:lnTo>
                    <a:pt x="168389" y="3550666"/>
                  </a:lnTo>
                  <a:lnTo>
                    <a:pt x="155486" y="3601466"/>
                  </a:lnTo>
                  <a:lnTo>
                    <a:pt x="143065" y="3639578"/>
                  </a:lnTo>
                  <a:lnTo>
                    <a:pt x="131152" y="3690378"/>
                  </a:lnTo>
                  <a:lnTo>
                    <a:pt x="119722" y="3728478"/>
                  </a:lnTo>
                  <a:lnTo>
                    <a:pt x="108800" y="3779278"/>
                  </a:lnTo>
                  <a:lnTo>
                    <a:pt x="98386" y="3817366"/>
                  </a:lnTo>
                  <a:lnTo>
                    <a:pt x="88468" y="3868166"/>
                  </a:lnTo>
                  <a:lnTo>
                    <a:pt x="79057" y="3906266"/>
                  </a:lnTo>
                  <a:lnTo>
                    <a:pt x="70167" y="3957066"/>
                  </a:lnTo>
                  <a:lnTo>
                    <a:pt x="61785" y="4007866"/>
                  </a:lnTo>
                  <a:lnTo>
                    <a:pt x="53924" y="4045966"/>
                  </a:lnTo>
                  <a:lnTo>
                    <a:pt x="46583" y="4096766"/>
                  </a:lnTo>
                  <a:lnTo>
                    <a:pt x="39763" y="4147566"/>
                  </a:lnTo>
                  <a:lnTo>
                    <a:pt x="33477" y="4185666"/>
                  </a:lnTo>
                  <a:lnTo>
                    <a:pt x="27711" y="4236466"/>
                  </a:lnTo>
                  <a:lnTo>
                    <a:pt x="22491" y="4287266"/>
                  </a:lnTo>
                  <a:lnTo>
                    <a:pt x="17805" y="4325366"/>
                  </a:lnTo>
                  <a:lnTo>
                    <a:pt x="13652" y="4376166"/>
                  </a:lnTo>
                  <a:lnTo>
                    <a:pt x="10045" y="4426966"/>
                  </a:lnTo>
                  <a:lnTo>
                    <a:pt x="6985" y="4477766"/>
                  </a:lnTo>
                  <a:lnTo>
                    <a:pt x="4483" y="4515866"/>
                  </a:lnTo>
                  <a:lnTo>
                    <a:pt x="2527" y="4566666"/>
                  </a:lnTo>
                  <a:lnTo>
                    <a:pt x="1117" y="4617466"/>
                  </a:lnTo>
                  <a:lnTo>
                    <a:pt x="279" y="4668266"/>
                  </a:lnTo>
                  <a:lnTo>
                    <a:pt x="0" y="4706366"/>
                  </a:lnTo>
                  <a:lnTo>
                    <a:pt x="0" y="5773166"/>
                  </a:lnTo>
                  <a:lnTo>
                    <a:pt x="279" y="5811266"/>
                  </a:lnTo>
                  <a:lnTo>
                    <a:pt x="1117" y="5862066"/>
                  </a:lnTo>
                  <a:lnTo>
                    <a:pt x="2527" y="5912866"/>
                  </a:lnTo>
                  <a:lnTo>
                    <a:pt x="4483" y="5963666"/>
                  </a:lnTo>
                  <a:lnTo>
                    <a:pt x="6985" y="6014466"/>
                  </a:lnTo>
                  <a:lnTo>
                    <a:pt x="10045" y="6052566"/>
                  </a:lnTo>
                  <a:lnTo>
                    <a:pt x="13652" y="6103366"/>
                  </a:lnTo>
                  <a:lnTo>
                    <a:pt x="17805" y="6154166"/>
                  </a:lnTo>
                  <a:lnTo>
                    <a:pt x="22491" y="6192266"/>
                  </a:lnTo>
                  <a:lnTo>
                    <a:pt x="27711" y="6243066"/>
                  </a:lnTo>
                  <a:lnTo>
                    <a:pt x="33477" y="6293866"/>
                  </a:lnTo>
                  <a:lnTo>
                    <a:pt x="39763" y="6344666"/>
                  </a:lnTo>
                  <a:lnTo>
                    <a:pt x="46583" y="6382766"/>
                  </a:lnTo>
                  <a:lnTo>
                    <a:pt x="53924" y="6433566"/>
                  </a:lnTo>
                  <a:lnTo>
                    <a:pt x="61785" y="6484366"/>
                  </a:lnTo>
                  <a:lnTo>
                    <a:pt x="70167" y="6522466"/>
                  </a:lnTo>
                  <a:lnTo>
                    <a:pt x="79057" y="6573266"/>
                  </a:lnTo>
                  <a:lnTo>
                    <a:pt x="88468" y="6611366"/>
                  </a:lnTo>
                  <a:lnTo>
                    <a:pt x="98386" y="6662166"/>
                  </a:lnTo>
                  <a:lnTo>
                    <a:pt x="108800" y="6700266"/>
                  </a:lnTo>
                  <a:lnTo>
                    <a:pt x="119722" y="6751066"/>
                  </a:lnTo>
                  <a:lnTo>
                    <a:pt x="131152" y="6801866"/>
                  </a:lnTo>
                  <a:lnTo>
                    <a:pt x="143065" y="6839966"/>
                  </a:lnTo>
                  <a:lnTo>
                    <a:pt x="155486" y="6890766"/>
                  </a:lnTo>
                  <a:lnTo>
                    <a:pt x="168389" y="6928866"/>
                  </a:lnTo>
                  <a:lnTo>
                    <a:pt x="181775" y="6979666"/>
                  </a:lnTo>
                  <a:lnTo>
                    <a:pt x="195643" y="7017766"/>
                  </a:lnTo>
                  <a:lnTo>
                    <a:pt x="210007" y="7055866"/>
                  </a:lnTo>
                  <a:lnTo>
                    <a:pt x="224828" y="7106666"/>
                  </a:lnTo>
                  <a:lnTo>
                    <a:pt x="240144" y="7144766"/>
                  </a:lnTo>
                  <a:lnTo>
                    <a:pt x="255917" y="7195566"/>
                  </a:lnTo>
                  <a:lnTo>
                    <a:pt x="272161" y="7233666"/>
                  </a:lnTo>
                  <a:lnTo>
                    <a:pt x="288874" y="7271766"/>
                  </a:lnTo>
                  <a:lnTo>
                    <a:pt x="306044" y="7322566"/>
                  </a:lnTo>
                  <a:lnTo>
                    <a:pt x="323684" y="7360666"/>
                  </a:lnTo>
                  <a:lnTo>
                    <a:pt x="341769" y="7398766"/>
                  </a:lnTo>
                  <a:lnTo>
                    <a:pt x="360311" y="7449566"/>
                  </a:lnTo>
                  <a:lnTo>
                    <a:pt x="379298" y="7487666"/>
                  </a:lnTo>
                  <a:lnTo>
                    <a:pt x="398741" y="7525766"/>
                  </a:lnTo>
                  <a:lnTo>
                    <a:pt x="418617" y="7563866"/>
                  </a:lnTo>
                  <a:lnTo>
                    <a:pt x="438937" y="7601966"/>
                  </a:lnTo>
                  <a:lnTo>
                    <a:pt x="459689" y="7652766"/>
                  </a:lnTo>
                  <a:lnTo>
                    <a:pt x="480885" y="7690866"/>
                  </a:lnTo>
                  <a:lnTo>
                    <a:pt x="502500" y="7728966"/>
                  </a:lnTo>
                  <a:lnTo>
                    <a:pt x="524560" y="7767066"/>
                  </a:lnTo>
                  <a:lnTo>
                    <a:pt x="547027" y="7805166"/>
                  </a:lnTo>
                  <a:lnTo>
                    <a:pt x="569925" y="7843266"/>
                  </a:lnTo>
                  <a:lnTo>
                    <a:pt x="593242" y="7881366"/>
                  </a:lnTo>
                  <a:lnTo>
                    <a:pt x="616966" y="7919466"/>
                  </a:lnTo>
                  <a:lnTo>
                    <a:pt x="641108" y="7957566"/>
                  </a:lnTo>
                  <a:lnTo>
                    <a:pt x="665670" y="7995666"/>
                  </a:lnTo>
                  <a:lnTo>
                    <a:pt x="690626" y="8033766"/>
                  </a:lnTo>
                  <a:lnTo>
                    <a:pt x="715987" y="8071866"/>
                  </a:lnTo>
                  <a:lnTo>
                    <a:pt x="741743" y="8109966"/>
                  </a:lnTo>
                  <a:lnTo>
                    <a:pt x="767892" y="8148066"/>
                  </a:lnTo>
                  <a:lnTo>
                    <a:pt x="794448" y="8186166"/>
                  </a:lnTo>
                  <a:lnTo>
                    <a:pt x="821385" y="8224266"/>
                  </a:lnTo>
                  <a:lnTo>
                    <a:pt x="848715" y="8249666"/>
                  </a:lnTo>
                  <a:lnTo>
                    <a:pt x="876427" y="8287766"/>
                  </a:lnTo>
                  <a:lnTo>
                    <a:pt x="904519" y="8325866"/>
                  </a:lnTo>
                  <a:lnTo>
                    <a:pt x="932992" y="8363966"/>
                  </a:lnTo>
                  <a:lnTo>
                    <a:pt x="961834" y="8389366"/>
                  </a:lnTo>
                  <a:lnTo>
                    <a:pt x="991057" y="8427466"/>
                  </a:lnTo>
                  <a:lnTo>
                    <a:pt x="1020635" y="8465566"/>
                  </a:lnTo>
                  <a:lnTo>
                    <a:pt x="1050594" y="8490966"/>
                  </a:lnTo>
                  <a:lnTo>
                    <a:pt x="1080897" y="8529066"/>
                  </a:lnTo>
                  <a:lnTo>
                    <a:pt x="1111580" y="8554466"/>
                  </a:lnTo>
                  <a:lnTo>
                    <a:pt x="1142606" y="8592566"/>
                  </a:lnTo>
                  <a:lnTo>
                    <a:pt x="1173988" y="8630666"/>
                  </a:lnTo>
                  <a:lnTo>
                    <a:pt x="1205712" y="8656066"/>
                  </a:lnTo>
                  <a:lnTo>
                    <a:pt x="1237792" y="8694166"/>
                  </a:lnTo>
                  <a:lnTo>
                    <a:pt x="1302981" y="8744966"/>
                  </a:lnTo>
                  <a:lnTo>
                    <a:pt x="1336078" y="8783066"/>
                  </a:lnTo>
                  <a:lnTo>
                    <a:pt x="1403286" y="8833866"/>
                  </a:lnTo>
                  <a:lnTo>
                    <a:pt x="1437373" y="8871966"/>
                  </a:lnTo>
                  <a:lnTo>
                    <a:pt x="1471790" y="8897366"/>
                  </a:lnTo>
                  <a:lnTo>
                    <a:pt x="1541602" y="8948166"/>
                  </a:lnTo>
                  <a:lnTo>
                    <a:pt x="1576971" y="8986266"/>
                  </a:lnTo>
                  <a:lnTo>
                    <a:pt x="1648650" y="9037066"/>
                  </a:lnTo>
                  <a:lnTo>
                    <a:pt x="1758467" y="9113266"/>
                  </a:lnTo>
                  <a:lnTo>
                    <a:pt x="1870964" y="9189466"/>
                  </a:lnTo>
                  <a:lnTo>
                    <a:pt x="1986038" y="9265666"/>
                  </a:lnTo>
                  <a:lnTo>
                    <a:pt x="2024964" y="9278366"/>
                  </a:lnTo>
                  <a:lnTo>
                    <a:pt x="2143353" y="9354566"/>
                  </a:lnTo>
                  <a:lnTo>
                    <a:pt x="2183358" y="9367266"/>
                  </a:lnTo>
                  <a:lnTo>
                    <a:pt x="2264143" y="9418066"/>
                  </a:lnTo>
                  <a:lnTo>
                    <a:pt x="2304935" y="9430766"/>
                  </a:lnTo>
                  <a:lnTo>
                    <a:pt x="2345969" y="9456166"/>
                  </a:lnTo>
                  <a:lnTo>
                    <a:pt x="2387244" y="9468866"/>
                  </a:lnTo>
                  <a:lnTo>
                    <a:pt x="2428773" y="9494266"/>
                  </a:lnTo>
                  <a:lnTo>
                    <a:pt x="2512568" y="9519666"/>
                  </a:lnTo>
                  <a:lnTo>
                    <a:pt x="2554821" y="9545066"/>
                  </a:lnTo>
                  <a:lnTo>
                    <a:pt x="2640038" y="9570466"/>
                  </a:lnTo>
                  <a:lnTo>
                    <a:pt x="2682976" y="9595866"/>
                  </a:lnTo>
                  <a:lnTo>
                    <a:pt x="3215055" y="9748266"/>
                  </a:lnTo>
                  <a:lnTo>
                    <a:pt x="3260687" y="9748266"/>
                  </a:lnTo>
                  <a:lnTo>
                    <a:pt x="3352508" y="9773666"/>
                  </a:lnTo>
                  <a:lnTo>
                    <a:pt x="3398685" y="9773666"/>
                  </a:lnTo>
                  <a:lnTo>
                    <a:pt x="3445040" y="9786366"/>
                  </a:lnTo>
                  <a:lnTo>
                    <a:pt x="3491573" y="9786366"/>
                  </a:lnTo>
                  <a:lnTo>
                    <a:pt x="3538270" y="9799066"/>
                  </a:lnTo>
                  <a:lnTo>
                    <a:pt x="3585133" y="9799066"/>
                  </a:lnTo>
                  <a:lnTo>
                    <a:pt x="3632162" y="9811766"/>
                  </a:lnTo>
                  <a:lnTo>
                    <a:pt x="3726688" y="9811766"/>
                  </a:lnTo>
                  <a:lnTo>
                    <a:pt x="3774186" y="9824466"/>
                  </a:lnTo>
                  <a:lnTo>
                    <a:pt x="8393430" y="9824479"/>
                  </a:lnTo>
                  <a:lnTo>
                    <a:pt x="8393430" y="2236330"/>
                  </a:lnTo>
                  <a:lnTo>
                    <a:pt x="8393430" y="2089124"/>
                  </a:lnTo>
                  <a:lnTo>
                    <a:pt x="8393430" y="655066"/>
                  </a:lnTo>
                  <a:close/>
                </a:path>
              </a:pathLst>
            </a:custGeom>
            <a:solidFill>
              <a:srgbClr val="2F2925"/>
            </a:solidFill>
          </p:spPr>
          <p:txBody>
            <a:bodyPr wrap="square" lIns="0" tIns="0" rIns="0" bIns="0" rtlCol="0"/>
            <a:lstStyle/>
            <a:p>
              <a:endParaRPr/>
            </a:p>
          </p:txBody>
        </p:sp>
        <p:sp>
          <p:nvSpPr>
            <p:cNvPr id="4" name="object 4"/>
            <p:cNvSpPr/>
            <p:nvPr/>
          </p:nvSpPr>
          <p:spPr>
            <a:xfrm>
              <a:off x="9894569" y="643890"/>
              <a:ext cx="8393430" cy="9180830"/>
            </a:xfrm>
            <a:custGeom>
              <a:avLst/>
              <a:gdLst/>
              <a:ahLst/>
              <a:cxnLst/>
              <a:rect l="l" t="t" r="r" b="b"/>
              <a:pathLst>
                <a:path w="8393430" h="9180830">
                  <a:moveTo>
                    <a:pt x="4062222" y="0"/>
                  </a:moveTo>
                  <a:lnTo>
                    <a:pt x="8393430" y="0"/>
                  </a:lnTo>
                </a:path>
                <a:path w="8393430" h="9180830">
                  <a:moveTo>
                    <a:pt x="8393430" y="9180576"/>
                  </a:moveTo>
                  <a:lnTo>
                    <a:pt x="4062222" y="9180576"/>
                  </a:lnTo>
                  <a:lnTo>
                    <a:pt x="4013868" y="9180294"/>
                  </a:lnTo>
                  <a:lnTo>
                    <a:pt x="3965650" y="9179450"/>
                  </a:lnTo>
                  <a:lnTo>
                    <a:pt x="3917569" y="9178048"/>
                  </a:lnTo>
                  <a:lnTo>
                    <a:pt x="3869630" y="9176090"/>
                  </a:lnTo>
                  <a:lnTo>
                    <a:pt x="3821835" y="9173580"/>
                  </a:lnTo>
                  <a:lnTo>
                    <a:pt x="3774188" y="9170521"/>
                  </a:lnTo>
                  <a:lnTo>
                    <a:pt x="3726691" y="9166916"/>
                  </a:lnTo>
                  <a:lnTo>
                    <a:pt x="3679348" y="9162767"/>
                  </a:lnTo>
                  <a:lnTo>
                    <a:pt x="3632162" y="9158079"/>
                  </a:lnTo>
                  <a:lnTo>
                    <a:pt x="3585136" y="9152854"/>
                  </a:lnTo>
                  <a:lnTo>
                    <a:pt x="3538273" y="9147096"/>
                  </a:lnTo>
                  <a:lnTo>
                    <a:pt x="3491575" y="9140806"/>
                  </a:lnTo>
                  <a:lnTo>
                    <a:pt x="3445048" y="9133990"/>
                  </a:lnTo>
                  <a:lnTo>
                    <a:pt x="3398692" y="9126649"/>
                  </a:lnTo>
                  <a:lnTo>
                    <a:pt x="3352512" y="9118787"/>
                  </a:lnTo>
                  <a:lnTo>
                    <a:pt x="3306511" y="9110406"/>
                  </a:lnTo>
                  <a:lnTo>
                    <a:pt x="3260691" y="9101511"/>
                  </a:lnTo>
                  <a:lnTo>
                    <a:pt x="3215056" y="9092104"/>
                  </a:lnTo>
                  <a:lnTo>
                    <a:pt x="3169609" y="9082188"/>
                  </a:lnTo>
                  <a:lnTo>
                    <a:pt x="3124353" y="9071767"/>
                  </a:lnTo>
                  <a:lnTo>
                    <a:pt x="3079291" y="9060843"/>
                  </a:lnTo>
                  <a:lnTo>
                    <a:pt x="3034427" y="9049419"/>
                  </a:lnTo>
                  <a:lnTo>
                    <a:pt x="2989763" y="9037500"/>
                  </a:lnTo>
                  <a:lnTo>
                    <a:pt x="2945303" y="9025087"/>
                  </a:lnTo>
                  <a:lnTo>
                    <a:pt x="2901049" y="9012184"/>
                  </a:lnTo>
                  <a:lnTo>
                    <a:pt x="2857005" y="8998794"/>
                  </a:lnTo>
                  <a:lnTo>
                    <a:pt x="2813173" y="8984920"/>
                  </a:lnTo>
                  <a:lnTo>
                    <a:pt x="2769558" y="8970566"/>
                  </a:lnTo>
                  <a:lnTo>
                    <a:pt x="2726162" y="8955734"/>
                  </a:lnTo>
                  <a:lnTo>
                    <a:pt x="2682988" y="8940427"/>
                  </a:lnTo>
                  <a:lnTo>
                    <a:pt x="2640039" y="8924649"/>
                  </a:lnTo>
                  <a:lnTo>
                    <a:pt x="2597319" y="8908403"/>
                  </a:lnTo>
                  <a:lnTo>
                    <a:pt x="2554830" y="8891692"/>
                  </a:lnTo>
                  <a:lnTo>
                    <a:pt x="2512576" y="8874519"/>
                  </a:lnTo>
                  <a:lnTo>
                    <a:pt x="2470560" y="8856886"/>
                  </a:lnTo>
                  <a:lnTo>
                    <a:pt x="2428785" y="8838798"/>
                  </a:lnTo>
                  <a:lnTo>
                    <a:pt x="2387253" y="8820257"/>
                  </a:lnTo>
                  <a:lnTo>
                    <a:pt x="2345969" y="8801267"/>
                  </a:lnTo>
                  <a:lnTo>
                    <a:pt x="2304935" y="8781830"/>
                  </a:lnTo>
                  <a:lnTo>
                    <a:pt x="2264155" y="8761950"/>
                  </a:lnTo>
                  <a:lnTo>
                    <a:pt x="2223631" y="8741630"/>
                  </a:lnTo>
                  <a:lnTo>
                    <a:pt x="2183366" y="8720872"/>
                  </a:lnTo>
                  <a:lnTo>
                    <a:pt x="2143364" y="8699681"/>
                  </a:lnTo>
                  <a:lnTo>
                    <a:pt x="2103628" y="8678058"/>
                  </a:lnTo>
                  <a:lnTo>
                    <a:pt x="2064161" y="8656008"/>
                  </a:lnTo>
                  <a:lnTo>
                    <a:pt x="2024966" y="8633533"/>
                  </a:lnTo>
                  <a:lnTo>
                    <a:pt x="1986046" y="8610637"/>
                  </a:lnTo>
                  <a:lnTo>
                    <a:pt x="1947404" y="8587322"/>
                  </a:lnTo>
                  <a:lnTo>
                    <a:pt x="1909044" y="8563592"/>
                  </a:lnTo>
                  <a:lnTo>
                    <a:pt x="1870968" y="8539449"/>
                  </a:lnTo>
                  <a:lnTo>
                    <a:pt x="1833180" y="8514898"/>
                  </a:lnTo>
                  <a:lnTo>
                    <a:pt x="1795682" y="8489940"/>
                  </a:lnTo>
                  <a:lnTo>
                    <a:pt x="1758479" y="8464580"/>
                  </a:lnTo>
                  <a:lnTo>
                    <a:pt x="1721572" y="8438820"/>
                  </a:lnTo>
                  <a:lnTo>
                    <a:pt x="1684965" y="8412663"/>
                  </a:lnTo>
                  <a:lnTo>
                    <a:pt x="1648662" y="8386113"/>
                  </a:lnTo>
                  <a:lnTo>
                    <a:pt x="1612665" y="8359173"/>
                  </a:lnTo>
                  <a:lnTo>
                    <a:pt x="1576977" y="8331845"/>
                  </a:lnTo>
                  <a:lnTo>
                    <a:pt x="1541602" y="8304133"/>
                  </a:lnTo>
                  <a:lnTo>
                    <a:pt x="1506542" y="8276039"/>
                  </a:lnTo>
                  <a:lnTo>
                    <a:pt x="1471802" y="8247568"/>
                  </a:lnTo>
                  <a:lnTo>
                    <a:pt x="1437383" y="8218722"/>
                  </a:lnTo>
                  <a:lnTo>
                    <a:pt x="1403289" y="8189505"/>
                  </a:lnTo>
                  <a:lnTo>
                    <a:pt x="1369523" y="8159918"/>
                  </a:lnTo>
                  <a:lnTo>
                    <a:pt x="1336088" y="8129967"/>
                  </a:lnTo>
                  <a:lnTo>
                    <a:pt x="1302988" y="8099653"/>
                  </a:lnTo>
                  <a:lnTo>
                    <a:pt x="1270225" y="8068979"/>
                  </a:lnTo>
                  <a:lnTo>
                    <a:pt x="1237803" y="8037950"/>
                  </a:lnTo>
                  <a:lnTo>
                    <a:pt x="1205724" y="8006567"/>
                  </a:lnTo>
                  <a:lnTo>
                    <a:pt x="1173993" y="7974834"/>
                  </a:lnTo>
                  <a:lnTo>
                    <a:pt x="1142611" y="7942755"/>
                  </a:lnTo>
                  <a:lnTo>
                    <a:pt x="1111582" y="7910332"/>
                  </a:lnTo>
                  <a:lnTo>
                    <a:pt x="1080909" y="7877569"/>
                  </a:lnTo>
                  <a:lnTo>
                    <a:pt x="1050595" y="7844467"/>
                  </a:lnTo>
                  <a:lnTo>
                    <a:pt x="1020644" y="7811032"/>
                  </a:lnTo>
                  <a:lnTo>
                    <a:pt x="991059" y="7777265"/>
                  </a:lnTo>
                  <a:lnTo>
                    <a:pt x="961841" y="7743171"/>
                  </a:lnTo>
                  <a:lnTo>
                    <a:pt x="932996" y="7708751"/>
                  </a:lnTo>
                  <a:lnTo>
                    <a:pt x="904525" y="7674009"/>
                  </a:lnTo>
                  <a:lnTo>
                    <a:pt x="876433" y="7638949"/>
                  </a:lnTo>
                  <a:lnTo>
                    <a:pt x="848721" y="7603573"/>
                  </a:lnTo>
                  <a:lnTo>
                    <a:pt x="821394" y="7567884"/>
                  </a:lnTo>
                  <a:lnTo>
                    <a:pt x="794454" y="7531886"/>
                  </a:lnTo>
                  <a:lnTo>
                    <a:pt x="767904" y="7495582"/>
                  </a:lnTo>
                  <a:lnTo>
                    <a:pt x="741747" y="7458974"/>
                  </a:lnTo>
                  <a:lnTo>
                    <a:pt x="715988" y="7422066"/>
                  </a:lnTo>
                  <a:lnTo>
                    <a:pt x="690628" y="7384862"/>
                  </a:lnTo>
                  <a:lnTo>
                    <a:pt x="665671" y="7347363"/>
                  </a:lnTo>
                  <a:lnTo>
                    <a:pt x="641120" y="7309574"/>
                  </a:lnTo>
                  <a:lnTo>
                    <a:pt x="616978" y="7271497"/>
                  </a:lnTo>
                  <a:lnTo>
                    <a:pt x="593248" y="7233135"/>
                  </a:lnTo>
                  <a:lnTo>
                    <a:pt x="569933" y="7194492"/>
                  </a:lnTo>
                  <a:lnTo>
                    <a:pt x="547037" y="7155571"/>
                  </a:lnTo>
                  <a:lnTo>
                    <a:pt x="524563" y="7116375"/>
                  </a:lnTo>
                  <a:lnTo>
                    <a:pt x="502513" y="7076906"/>
                  </a:lnTo>
                  <a:lnTo>
                    <a:pt x="480891" y="7037169"/>
                  </a:lnTo>
                  <a:lnTo>
                    <a:pt x="459699" y="6997166"/>
                  </a:lnTo>
                  <a:lnTo>
                    <a:pt x="438942" y="6956900"/>
                  </a:lnTo>
                  <a:lnTo>
                    <a:pt x="418622" y="6916374"/>
                  </a:lnTo>
                  <a:lnTo>
                    <a:pt x="398742" y="6875592"/>
                  </a:lnTo>
                  <a:lnTo>
                    <a:pt x="379305" y="6834557"/>
                  </a:lnTo>
                  <a:lnTo>
                    <a:pt x="360315" y="6793271"/>
                  </a:lnTo>
                  <a:lnTo>
                    <a:pt x="341775" y="6751739"/>
                  </a:lnTo>
                  <a:lnTo>
                    <a:pt x="323687" y="6709962"/>
                  </a:lnTo>
                  <a:lnTo>
                    <a:pt x="306055" y="6667944"/>
                  </a:lnTo>
                  <a:lnTo>
                    <a:pt x="288881" y="6625688"/>
                  </a:lnTo>
                  <a:lnTo>
                    <a:pt x="272170" y="6583198"/>
                  </a:lnTo>
                  <a:lnTo>
                    <a:pt x="255924" y="6540476"/>
                  </a:lnTo>
                  <a:lnTo>
                    <a:pt x="240146" y="6497526"/>
                  </a:lnTo>
                  <a:lnTo>
                    <a:pt x="224840" y="6454350"/>
                  </a:lnTo>
                  <a:lnTo>
                    <a:pt x="210008" y="6410952"/>
                  </a:lnTo>
                  <a:lnTo>
                    <a:pt x="195654" y="6367335"/>
                  </a:lnTo>
                  <a:lnTo>
                    <a:pt x="181780" y="6323502"/>
                  </a:lnTo>
                  <a:lnTo>
                    <a:pt x="168390" y="6279456"/>
                  </a:lnTo>
                  <a:lnTo>
                    <a:pt x="155488" y="6235201"/>
                  </a:lnTo>
                  <a:lnTo>
                    <a:pt x="143075" y="6190738"/>
                  </a:lnTo>
                  <a:lnTo>
                    <a:pt x="131155" y="6146072"/>
                  </a:lnTo>
                  <a:lnTo>
                    <a:pt x="119732" y="6101206"/>
                  </a:lnTo>
                  <a:lnTo>
                    <a:pt x="108808" y="6056142"/>
                  </a:lnTo>
                  <a:lnTo>
                    <a:pt x="98386" y="6010884"/>
                  </a:lnTo>
                  <a:lnTo>
                    <a:pt x="88471" y="5965435"/>
                  </a:lnTo>
                  <a:lnTo>
                    <a:pt x="79064" y="5919798"/>
                  </a:lnTo>
                  <a:lnTo>
                    <a:pt x="70168" y="5873976"/>
                  </a:lnTo>
                  <a:lnTo>
                    <a:pt x="61788" y="5827973"/>
                  </a:lnTo>
                  <a:lnTo>
                    <a:pt x="53926" y="5781791"/>
                  </a:lnTo>
                  <a:lnTo>
                    <a:pt x="46585" y="5735433"/>
                  </a:lnTo>
                  <a:lnTo>
                    <a:pt x="39768" y="5688903"/>
                  </a:lnTo>
                  <a:lnTo>
                    <a:pt x="33479" y="5642203"/>
                  </a:lnTo>
                  <a:lnTo>
                    <a:pt x="27721" y="5595338"/>
                  </a:lnTo>
                  <a:lnTo>
                    <a:pt x="22496" y="5548309"/>
                  </a:lnTo>
                  <a:lnTo>
                    <a:pt x="17807" y="5501120"/>
                  </a:lnTo>
                  <a:lnTo>
                    <a:pt x="13659" y="5453775"/>
                  </a:lnTo>
                  <a:lnTo>
                    <a:pt x="10054" y="5406276"/>
                  </a:lnTo>
                  <a:lnTo>
                    <a:pt x="6995" y="5358626"/>
                  </a:lnTo>
                  <a:lnTo>
                    <a:pt x="4485" y="5310828"/>
                  </a:lnTo>
                  <a:lnTo>
                    <a:pt x="2527" y="5262887"/>
                  </a:lnTo>
                  <a:lnTo>
                    <a:pt x="1125" y="5214804"/>
                  </a:lnTo>
                  <a:lnTo>
                    <a:pt x="281" y="5166583"/>
                  </a:lnTo>
                  <a:lnTo>
                    <a:pt x="0" y="5118226"/>
                  </a:lnTo>
                  <a:lnTo>
                    <a:pt x="0" y="4062348"/>
                  </a:lnTo>
                  <a:lnTo>
                    <a:pt x="281" y="4013992"/>
                  </a:lnTo>
                  <a:lnTo>
                    <a:pt x="1125" y="3965771"/>
                  </a:lnTo>
                  <a:lnTo>
                    <a:pt x="2527" y="3917688"/>
                  </a:lnTo>
                  <a:lnTo>
                    <a:pt x="4485" y="3869747"/>
                  </a:lnTo>
                  <a:lnTo>
                    <a:pt x="6995" y="3821949"/>
                  </a:lnTo>
                  <a:lnTo>
                    <a:pt x="10054" y="3774299"/>
                  </a:lnTo>
                  <a:lnTo>
                    <a:pt x="13659" y="3726800"/>
                  </a:lnTo>
                  <a:lnTo>
                    <a:pt x="17807" y="3679455"/>
                  </a:lnTo>
                  <a:lnTo>
                    <a:pt x="22496" y="3632266"/>
                  </a:lnTo>
                  <a:lnTo>
                    <a:pt x="27721" y="3585237"/>
                  </a:lnTo>
                  <a:lnTo>
                    <a:pt x="33479" y="3538372"/>
                  </a:lnTo>
                  <a:lnTo>
                    <a:pt x="39768" y="3491672"/>
                  </a:lnTo>
                  <a:lnTo>
                    <a:pt x="46585" y="3445142"/>
                  </a:lnTo>
                  <a:lnTo>
                    <a:pt x="53926" y="3398784"/>
                  </a:lnTo>
                  <a:lnTo>
                    <a:pt x="61788" y="3352602"/>
                  </a:lnTo>
                  <a:lnTo>
                    <a:pt x="70168" y="3306599"/>
                  </a:lnTo>
                  <a:lnTo>
                    <a:pt x="79064" y="3260777"/>
                  </a:lnTo>
                  <a:lnTo>
                    <a:pt x="88471" y="3215140"/>
                  </a:lnTo>
                  <a:lnTo>
                    <a:pt x="98386" y="3169691"/>
                  </a:lnTo>
                  <a:lnTo>
                    <a:pt x="108808" y="3124433"/>
                  </a:lnTo>
                  <a:lnTo>
                    <a:pt x="119732" y="3079369"/>
                  </a:lnTo>
                  <a:lnTo>
                    <a:pt x="131155" y="3034503"/>
                  </a:lnTo>
                  <a:lnTo>
                    <a:pt x="143075" y="2989837"/>
                  </a:lnTo>
                  <a:lnTo>
                    <a:pt x="155488" y="2945374"/>
                  </a:lnTo>
                  <a:lnTo>
                    <a:pt x="168390" y="2901119"/>
                  </a:lnTo>
                  <a:lnTo>
                    <a:pt x="181780" y="2857073"/>
                  </a:lnTo>
                  <a:lnTo>
                    <a:pt x="195654" y="2813240"/>
                  </a:lnTo>
                  <a:lnTo>
                    <a:pt x="210008" y="2769623"/>
                  </a:lnTo>
                  <a:lnTo>
                    <a:pt x="224840" y="2726225"/>
                  </a:lnTo>
                  <a:lnTo>
                    <a:pt x="240146" y="2683049"/>
                  </a:lnTo>
                  <a:lnTo>
                    <a:pt x="255924" y="2640099"/>
                  </a:lnTo>
                  <a:lnTo>
                    <a:pt x="272170" y="2597377"/>
                  </a:lnTo>
                  <a:lnTo>
                    <a:pt x="288881" y="2554887"/>
                  </a:lnTo>
                  <a:lnTo>
                    <a:pt x="306055" y="2512631"/>
                  </a:lnTo>
                  <a:lnTo>
                    <a:pt x="323687" y="2470613"/>
                  </a:lnTo>
                  <a:lnTo>
                    <a:pt x="341775" y="2428836"/>
                  </a:lnTo>
                  <a:lnTo>
                    <a:pt x="360315" y="2387304"/>
                  </a:lnTo>
                  <a:lnTo>
                    <a:pt x="379305" y="2346018"/>
                  </a:lnTo>
                  <a:lnTo>
                    <a:pt x="398742" y="2304983"/>
                  </a:lnTo>
                  <a:lnTo>
                    <a:pt x="418622" y="2264201"/>
                  </a:lnTo>
                  <a:lnTo>
                    <a:pt x="438942" y="2223675"/>
                  </a:lnTo>
                  <a:lnTo>
                    <a:pt x="459699" y="2183409"/>
                  </a:lnTo>
                  <a:lnTo>
                    <a:pt x="480891" y="2143406"/>
                  </a:lnTo>
                  <a:lnTo>
                    <a:pt x="502513" y="2103669"/>
                  </a:lnTo>
                  <a:lnTo>
                    <a:pt x="524563" y="2064200"/>
                  </a:lnTo>
                  <a:lnTo>
                    <a:pt x="547037" y="2025004"/>
                  </a:lnTo>
                  <a:lnTo>
                    <a:pt x="569933" y="1986083"/>
                  </a:lnTo>
                  <a:lnTo>
                    <a:pt x="593248" y="1947440"/>
                  </a:lnTo>
                  <a:lnTo>
                    <a:pt x="616978" y="1909078"/>
                  </a:lnTo>
                  <a:lnTo>
                    <a:pt x="641120" y="1871001"/>
                  </a:lnTo>
                  <a:lnTo>
                    <a:pt x="665671" y="1833212"/>
                  </a:lnTo>
                  <a:lnTo>
                    <a:pt x="690628" y="1795713"/>
                  </a:lnTo>
                  <a:lnTo>
                    <a:pt x="715988" y="1758509"/>
                  </a:lnTo>
                  <a:lnTo>
                    <a:pt x="741747" y="1721601"/>
                  </a:lnTo>
                  <a:lnTo>
                    <a:pt x="767904" y="1684993"/>
                  </a:lnTo>
                  <a:lnTo>
                    <a:pt x="794454" y="1648689"/>
                  </a:lnTo>
                  <a:lnTo>
                    <a:pt x="821394" y="1612691"/>
                  </a:lnTo>
                  <a:lnTo>
                    <a:pt x="848721" y="1577002"/>
                  </a:lnTo>
                  <a:lnTo>
                    <a:pt x="876433" y="1541626"/>
                  </a:lnTo>
                  <a:lnTo>
                    <a:pt x="904525" y="1506566"/>
                  </a:lnTo>
                  <a:lnTo>
                    <a:pt x="932996" y="1471824"/>
                  </a:lnTo>
                  <a:lnTo>
                    <a:pt x="961841" y="1437404"/>
                  </a:lnTo>
                  <a:lnTo>
                    <a:pt x="991059" y="1403310"/>
                  </a:lnTo>
                  <a:lnTo>
                    <a:pt x="1020644" y="1369543"/>
                  </a:lnTo>
                  <a:lnTo>
                    <a:pt x="1050595" y="1336108"/>
                  </a:lnTo>
                  <a:lnTo>
                    <a:pt x="1080909" y="1303006"/>
                  </a:lnTo>
                  <a:lnTo>
                    <a:pt x="1111582" y="1270243"/>
                  </a:lnTo>
                  <a:lnTo>
                    <a:pt x="1142611" y="1237820"/>
                  </a:lnTo>
                  <a:lnTo>
                    <a:pt x="1173993" y="1205741"/>
                  </a:lnTo>
                  <a:lnTo>
                    <a:pt x="1205724" y="1174008"/>
                  </a:lnTo>
                  <a:lnTo>
                    <a:pt x="1237803" y="1142625"/>
                  </a:lnTo>
                  <a:lnTo>
                    <a:pt x="1270225" y="1111596"/>
                  </a:lnTo>
                  <a:lnTo>
                    <a:pt x="1302988" y="1080922"/>
                  </a:lnTo>
                  <a:lnTo>
                    <a:pt x="1336088" y="1050608"/>
                  </a:lnTo>
                  <a:lnTo>
                    <a:pt x="1369523" y="1020657"/>
                  </a:lnTo>
                  <a:lnTo>
                    <a:pt x="1403289" y="991070"/>
                  </a:lnTo>
                  <a:lnTo>
                    <a:pt x="1437383" y="961853"/>
                  </a:lnTo>
                  <a:lnTo>
                    <a:pt x="1471802" y="933007"/>
                  </a:lnTo>
                  <a:lnTo>
                    <a:pt x="1506542" y="904536"/>
                  </a:lnTo>
                  <a:lnTo>
                    <a:pt x="1541602" y="876442"/>
                  </a:lnTo>
                  <a:lnTo>
                    <a:pt x="1576977" y="848730"/>
                  </a:lnTo>
                  <a:lnTo>
                    <a:pt x="1612665" y="821402"/>
                  </a:lnTo>
                  <a:lnTo>
                    <a:pt x="1648662" y="794462"/>
                  </a:lnTo>
                  <a:lnTo>
                    <a:pt x="1684965" y="767912"/>
                  </a:lnTo>
                  <a:lnTo>
                    <a:pt x="1721572" y="741755"/>
                  </a:lnTo>
                  <a:lnTo>
                    <a:pt x="1758479" y="715995"/>
                  </a:lnTo>
                  <a:lnTo>
                    <a:pt x="1795682" y="690635"/>
                  </a:lnTo>
                  <a:lnTo>
                    <a:pt x="1833180" y="665677"/>
                  </a:lnTo>
                  <a:lnTo>
                    <a:pt x="1870968" y="641126"/>
                  </a:lnTo>
                  <a:lnTo>
                    <a:pt x="1909044" y="616983"/>
                  </a:lnTo>
                  <a:lnTo>
                    <a:pt x="1947404" y="593253"/>
                  </a:lnTo>
                  <a:lnTo>
                    <a:pt x="1986046" y="569938"/>
                  </a:lnTo>
                  <a:lnTo>
                    <a:pt x="2024966" y="547042"/>
                  </a:lnTo>
                  <a:lnTo>
                    <a:pt x="2064161" y="524567"/>
                  </a:lnTo>
                  <a:lnTo>
                    <a:pt x="2103628" y="502517"/>
                  </a:lnTo>
                  <a:lnTo>
                    <a:pt x="2143364" y="480894"/>
                  </a:lnTo>
                  <a:lnTo>
                    <a:pt x="2183366" y="459703"/>
                  </a:lnTo>
                  <a:lnTo>
                    <a:pt x="2223631" y="438945"/>
                  </a:lnTo>
                  <a:lnTo>
                    <a:pt x="2264155" y="418625"/>
                  </a:lnTo>
                  <a:lnTo>
                    <a:pt x="2304935" y="398745"/>
                  </a:lnTo>
                  <a:lnTo>
                    <a:pt x="2345969" y="379308"/>
                  </a:lnTo>
                  <a:lnTo>
                    <a:pt x="2387253" y="360318"/>
                  </a:lnTo>
                  <a:lnTo>
                    <a:pt x="2428785" y="341777"/>
                  </a:lnTo>
                  <a:lnTo>
                    <a:pt x="2470560" y="323689"/>
                  </a:lnTo>
                  <a:lnTo>
                    <a:pt x="2512576" y="306056"/>
                  </a:lnTo>
                  <a:lnTo>
                    <a:pt x="2554830" y="288883"/>
                  </a:lnTo>
                  <a:lnTo>
                    <a:pt x="2597319" y="272172"/>
                  </a:lnTo>
                  <a:lnTo>
                    <a:pt x="2640039" y="255926"/>
                  </a:lnTo>
                  <a:lnTo>
                    <a:pt x="2682988" y="240148"/>
                  </a:lnTo>
                  <a:lnTo>
                    <a:pt x="2726162" y="224841"/>
                  </a:lnTo>
                  <a:lnTo>
                    <a:pt x="2769558" y="210009"/>
                  </a:lnTo>
                  <a:lnTo>
                    <a:pt x="2813173" y="195655"/>
                  </a:lnTo>
                  <a:lnTo>
                    <a:pt x="2857005" y="181781"/>
                  </a:lnTo>
                  <a:lnTo>
                    <a:pt x="2901049" y="168391"/>
                  </a:lnTo>
                  <a:lnTo>
                    <a:pt x="2945303" y="155488"/>
                  </a:lnTo>
                  <a:lnTo>
                    <a:pt x="2989763" y="143075"/>
                  </a:lnTo>
                  <a:lnTo>
                    <a:pt x="3034427" y="131156"/>
                  </a:lnTo>
                  <a:lnTo>
                    <a:pt x="3079291" y="119732"/>
                  </a:lnTo>
                  <a:lnTo>
                    <a:pt x="3124353" y="108808"/>
                  </a:lnTo>
                  <a:lnTo>
                    <a:pt x="3169609" y="98387"/>
                  </a:lnTo>
                  <a:lnTo>
                    <a:pt x="3215056" y="88471"/>
                  </a:lnTo>
                  <a:lnTo>
                    <a:pt x="3260691" y="79064"/>
                  </a:lnTo>
                  <a:lnTo>
                    <a:pt x="3306511" y="70169"/>
                  </a:lnTo>
                  <a:lnTo>
                    <a:pt x="3352512" y="61788"/>
                  </a:lnTo>
                  <a:lnTo>
                    <a:pt x="3398692" y="53926"/>
                  </a:lnTo>
                  <a:lnTo>
                    <a:pt x="3445048" y="46585"/>
                  </a:lnTo>
                  <a:lnTo>
                    <a:pt x="3491575" y="39769"/>
                  </a:lnTo>
                  <a:lnTo>
                    <a:pt x="3538273" y="33479"/>
                  </a:lnTo>
                  <a:lnTo>
                    <a:pt x="3585136" y="27721"/>
                  </a:lnTo>
                  <a:lnTo>
                    <a:pt x="3632162" y="22496"/>
                  </a:lnTo>
                  <a:lnTo>
                    <a:pt x="3679348" y="17808"/>
                  </a:lnTo>
                  <a:lnTo>
                    <a:pt x="3726691" y="13659"/>
                  </a:lnTo>
                  <a:lnTo>
                    <a:pt x="3774188" y="10054"/>
                  </a:lnTo>
                  <a:lnTo>
                    <a:pt x="3821835" y="6995"/>
                  </a:lnTo>
                  <a:lnTo>
                    <a:pt x="3869630" y="4485"/>
                  </a:lnTo>
                  <a:lnTo>
                    <a:pt x="3917569" y="2527"/>
                  </a:lnTo>
                  <a:lnTo>
                    <a:pt x="3965650" y="1125"/>
                  </a:lnTo>
                  <a:lnTo>
                    <a:pt x="4013868" y="281"/>
                  </a:lnTo>
                  <a:lnTo>
                    <a:pt x="4062222" y="0"/>
                  </a:lnTo>
                </a:path>
              </a:pathLst>
            </a:custGeom>
            <a:ln w="25400">
              <a:solidFill>
                <a:srgbClr val="2F2925"/>
              </a:solidFill>
            </a:ln>
          </p:spPr>
          <p:txBody>
            <a:bodyPr wrap="square" lIns="0" tIns="0" rIns="0" bIns="0" rtlCol="0"/>
            <a:lstStyle/>
            <a:p>
              <a:endParaRPr/>
            </a:p>
          </p:txBody>
        </p:sp>
      </p:grpSp>
      <p:sp>
        <p:nvSpPr>
          <p:cNvPr id="5" name="object 5"/>
          <p:cNvSpPr txBox="1"/>
          <p:nvPr/>
        </p:nvSpPr>
        <p:spPr>
          <a:xfrm>
            <a:off x="12352401" y="3442588"/>
            <a:ext cx="5507990" cy="3530600"/>
          </a:xfrm>
          <a:prstGeom prst="rect">
            <a:avLst/>
          </a:prstGeom>
        </p:spPr>
        <p:txBody>
          <a:bodyPr vert="horz" wrap="square" lIns="0" tIns="12065" rIns="0" bIns="0" rtlCol="0">
            <a:spAutoFit/>
          </a:bodyPr>
          <a:lstStyle/>
          <a:p>
            <a:pPr marR="7620" algn="r">
              <a:lnSpc>
                <a:spcPct val="100000"/>
              </a:lnSpc>
              <a:spcBef>
                <a:spcPts val="95"/>
              </a:spcBef>
            </a:pPr>
            <a:r>
              <a:rPr sz="11500" b="1">
                <a:solidFill>
                  <a:srgbClr val="E7E7E7"/>
                </a:solidFill>
                <a:latin typeface="Calibri"/>
                <a:cs typeface="Calibri"/>
              </a:rPr>
              <a:t>Nội</a:t>
            </a:r>
            <a:r>
              <a:rPr sz="11500" b="1" spc="-170">
                <a:solidFill>
                  <a:srgbClr val="E7E7E7"/>
                </a:solidFill>
                <a:latin typeface="Calibri"/>
                <a:cs typeface="Calibri"/>
              </a:rPr>
              <a:t> </a:t>
            </a:r>
            <a:r>
              <a:rPr sz="11500" b="1" spc="-20">
                <a:solidFill>
                  <a:srgbClr val="E7E7E7"/>
                </a:solidFill>
                <a:latin typeface="Calibri"/>
                <a:cs typeface="Calibri"/>
              </a:rPr>
              <a:t>dung</a:t>
            </a:r>
            <a:endParaRPr sz="11500">
              <a:latin typeface="Calibri"/>
              <a:cs typeface="Calibri"/>
            </a:endParaRPr>
          </a:p>
          <a:p>
            <a:pPr marR="5080" algn="r">
              <a:lnSpc>
                <a:spcPct val="100000"/>
              </a:lnSpc>
              <a:spcBef>
                <a:spcPts val="5"/>
              </a:spcBef>
            </a:pPr>
            <a:r>
              <a:rPr sz="11500" b="1" spc="-10">
                <a:solidFill>
                  <a:srgbClr val="E7E7E7"/>
                </a:solidFill>
                <a:latin typeface="Calibri"/>
                <a:cs typeface="Calibri"/>
              </a:rPr>
              <a:t>chính</a:t>
            </a:r>
            <a:endParaRPr sz="11500">
              <a:latin typeface="Calibri"/>
              <a:cs typeface="Calibri"/>
            </a:endParaRPr>
          </a:p>
        </p:txBody>
      </p:sp>
      <p:grpSp>
        <p:nvGrpSpPr>
          <p:cNvPr id="6" name="object 6"/>
          <p:cNvGrpSpPr/>
          <p:nvPr/>
        </p:nvGrpSpPr>
        <p:grpSpPr>
          <a:xfrm>
            <a:off x="8706866" y="323088"/>
            <a:ext cx="9619615" cy="9899650"/>
            <a:chOff x="8706866" y="323088"/>
            <a:chExt cx="9619615" cy="9899650"/>
          </a:xfrm>
        </p:grpSpPr>
        <p:sp>
          <p:nvSpPr>
            <p:cNvPr id="7" name="object 7"/>
            <p:cNvSpPr/>
            <p:nvPr/>
          </p:nvSpPr>
          <p:spPr>
            <a:xfrm>
              <a:off x="13800201" y="361188"/>
              <a:ext cx="4488180" cy="635"/>
            </a:xfrm>
            <a:custGeom>
              <a:avLst/>
              <a:gdLst/>
              <a:ahLst/>
              <a:cxnLst/>
              <a:rect l="l" t="t" r="r" b="b"/>
              <a:pathLst>
                <a:path w="4488180" h="635">
                  <a:moveTo>
                    <a:pt x="0" y="0"/>
                  </a:moveTo>
                  <a:lnTo>
                    <a:pt x="4481956" y="0"/>
                  </a:lnTo>
                  <a:lnTo>
                    <a:pt x="4487798" y="232"/>
                  </a:lnTo>
                </a:path>
              </a:pathLst>
            </a:custGeom>
            <a:ln w="76200">
              <a:solidFill>
                <a:srgbClr val="2F2925"/>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706866" y="323088"/>
              <a:ext cx="9619234" cy="9899648"/>
            </a:xfrm>
            <a:prstGeom prst="rect">
              <a:avLst/>
            </a:prstGeom>
          </p:spPr>
        </p:pic>
      </p:grpSp>
      <p:sp>
        <p:nvSpPr>
          <p:cNvPr id="9" name="object 9"/>
          <p:cNvSpPr txBox="1"/>
          <p:nvPr/>
        </p:nvSpPr>
        <p:spPr>
          <a:xfrm>
            <a:off x="11234166" y="675259"/>
            <a:ext cx="541020" cy="1245235"/>
          </a:xfrm>
          <a:prstGeom prst="rect">
            <a:avLst/>
          </a:prstGeom>
        </p:spPr>
        <p:txBody>
          <a:bodyPr vert="horz" wrap="square" lIns="0" tIns="12700" rIns="0" bIns="0" rtlCol="0">
            <a:spAutoFit/>
          </a:bodyPr>
          <a:lstStyle/>
          <a:p>
            <a:pPr marL="12700">
              <a:lnSpc>
                <a:spcPct val="100000"/>
              </a:lnSpc>
              <a:spcBef>
                <a:spcPts val="100"/>
              </a:spcBef>
            </a:pPr>
            <a:r>
              <a:rPr sz="8000" b="1" spc="-50">
                <a:solidFill>
                  <a:srgbClr val="2F2925"/>
                </a:solidFill>
                <a:latin typeface="Calibri"/>
                <a:cs typeface="Calibri"/>
              </a:rPr>
              <a:t>1</a:t>
            </a:r>
            <a:endParaRPr sz="80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3</a:t>
            </a:fld>
            <a:endParaRPr spc="-50"/>
          </a:p>
        </p:txBody>
      </p:sp>
      <p:sp>
        <p:nvSpPr>
          <p:cNvPr id="10" name="object 10"/>
          <p:cNvSpPr txBox="1"/>
          <p:nvPr/>
        </p:nvSpPr>
        <p:spPr>
          <a:xfrm>
            <a:off x="9317228" y="481863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11" name="object 11"/>
          <p:cNvSpPr txBox="1"/>
          <p:nvPr/>
        </p:nvSpPr>
        <p:spPr>
          <a:xfrm>
            <a:off x="9819258" y="2432761"/>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2</a:t>
            </a:r>
            <a:endParaRPr sz="8000">
              <a:latin typeface="Calibri"/>
              <a:cs typeface="Calibri"/>
            </a:endParaRPr>
          </a:p>
        </p:txBody>
      </p:sp>
      <p:sp>
        <p:nvSpPr>
          <p:cNvPr id="12" name="object 12"/>
          <p:cNvSpPr txBox="1"/>
          <p:nvPr/>
        </p:nvSpPr>
        <p:spPr>
          <a:xfrm>
            <a:off x="6781800" y="835279"/>
            <a:ext cx="3463924" cy="574040"/>
          </a:xfrm>
          <a:prstGeom prst="rect">
            <a:avLst/>
          </a:prstGeom>
        </p:spPr>
        <p:txBody>
          <a:bodyPr vert="horz" wrap="square" lIns="0" tIns="12700" rIns="0" bIns="0" rtlCol="0">
            <a:spAutoFit/>
          </a:bodyPr>
          <a:lstStyle/>
          <a:p>
            <a:pPr marL="12700">
              <a:lnSpc>
                <a:spcPct val="100000"/>
              </a:lnSpc>
              <a:spcBef>
                <a:spcPts val="100"/>
              </a:spcBef>
            </a:pPr>
            <a:r>
              <a:rPr lang="vi-VN" sz="3600" b="1" spc="-40">
                <a:solidFill>
                  <a:srgbClr val="2F2925"/>
                </a:solidFill>
                <a:latin typeface="Calibri"/>
                <a:cs typeface="Calibri"/>
              </a:rPr>
              <a:t>Thu thập</a:t>
            </a:r>
            <a:r>
              <a:rPr sz="3600" b="1" spc="-40">
                <a:solidFill>
                  <a:srgbClr val="2F2925"/>
                </a:solidFill>
                <a:latin typeface="Calibri"/>
                <a:cs typeface="Calibri"/>
              </a:rPr>
              <a:t> </a:t>
            </a:r>
            <a:r>
              <a:rPr sz="3600" b="1">
                <a:solidFill>
                  <a:srgbClr val="2F2925"/>
                </a:solidFill>
                <a:latin typeface="Calibri"/>
                <a:cs typeface="Calibri"/>
              </a:rPr>
              <a:t>dữ</a:t>
            </a:r>
            <a:r>
              <a:rPr sz="3600" b="1" spc="-55">
                <a:solidFill>
                  <a:srgbClr val="2F2925"/>
                </a:solidFill>
                <a:latin typeface="Calibri"/>
                <a:cs typeface="Calibri"/>
              </a:rPr>
              <a:t> </a:t>
            </a:r>
            <a:r>
              <a:rPr sz="3600" b="1" spc="-20">
                <a:solidFill>
                  <a:srgbClr val="2F2925"/>
                </a:solidFill>
                <a:latin typeface="Calibri"/>
                <a:cs typeface="Calibri"/>
              </a:rPr>
              <a:t>liệu</a:t>
            </a:r>
            <a:endParaRPr sz="3600">
              <a:latin typeface="Calibri"/>
              <a:cs typeface="Calibri"/>
            </a:endParaRPr>
          </a:p>
        </p:txBody>
      </p:sp>
      <p:sp>
        <p:nvSpPr>
          <p:cNvPr id="13" name="object 13"/>
          <p:cNvSpPr txBox="1"/>
          <p:nvPr/>
        </p:nvSpPr>
        <p:spPr>
          <a:xfrm>
            <a:off x="4563872" y="2868548"/>
            <a:ext cx="3780282"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K</a:t>
            </a:r>
            <a:r>
              <a:rPr sz="3600" b="1">
                <a:solidFill>
                  <a:srgbClr val="2F2925"/>
                </a:solidFill>
                <a:latin typeface="Calibri"/>
                <a:cs typeface="Calibri"/>
              </a:rPr>
              <a:t>hám</a:t>
            </a:r>
            <a:r>
              <a:rPr sz="3600" b="1" spc="-30">
                <a:solidFill>
                  <a:srgbClr val="2F2925"/>
                </a:solidFill>
                <a:latin typeface="Calibri"/>
                <a:cs typeface="Calibri"/>
              </a:rPr>
              <a:t> </a:t>
            </a:r>
            <a:r>
              <a:rPr sz="3600" b="1">
                <a:solidFill>
                  <a:srgbClr val="2F2925"/>
                </a:solidFill>
                <a:latin typeface="Calibri"/>
                <a:cs typeface="Calibri"/>
              </a:rPr>
              <a:t>phá</a:t>
            </a:r>
            <a:r>
              <a:rPr sz="3600" b="1" spc="-5">
                <a:solidFill>
                  <a:srgbClr val="2F2925"/>
                </a:solidFill>
                <a:latin typeface="Calibri"/>
                <a:cs typeface="Calibri"/>
              </a:rPr>
              <a:t> </a:t>
            </a:r>
            <a:r>
              <a:rPr sz="3600" b="1">
                <a:solidFill>
                  <a:srgbClr val="2F2925"/>
                </a:solidFill>
                <a:latin typeface="Calibri"/>
                <a:cs typeface="Calibri"/>
              </a:rPr>
              <a:t>dữ</a:t>
            </a:r>
            <a:r>
              <a:rPr sz="3600" b="1" spc="-20">
                <a:solidFill>
                  <a:srgbClr val="2F2925"/>
                </a:solidFill>
                <a:latin typeface="Calibri"/>
                <a:cs typeface="Calibri"/>
              </a:rPr>
              <a:t> liệu</a:t>
            </a:r>
            <a:endParaRPr sz="3600">
              <a:latin typeface="Calibri"/>
              <a:cs typeface="Calibri"/>
            </a:endParaRPr>
          </a:p>
        </p:txBody>
      </p:sp>
      <p:sp>
        <p:nvSpPr>
          <p:cNvPr id="14" name="object 14"/>
          <p:cNvSpPr txBox="1"/>
          <p:nvPr/>
        </p:nvSpPr>
        <p:spPr>
          <a:xfrm>
            <a:off x="38100" y="5262880"/>
            <a:ext cx="8889620" cy="566822"/>
          </a:xfrm>
          <a:prstGeom prst="rect">
            <a:avLst/>
          </a:prstGeom>
        </p:spPr>
        <p:txBody>
          <a:bodyPr vert="horz" wrap="square" lIns="0" tIns="12700" rIns="0" bIns="0" rtlCol="0">
            <a:spAutoFit/>
          </a:bodyPr>
          <a:lstStyle/>
          <a:p>
            <a:pPr marL="12700">
              <a:lnSpc>
                <a:spcPct val="100000"/>
              </a:lnSpc>
              <a:spcBef>
                <a:spcPts val="100"/>
              </a:spcBef>
            </a:pPr>
            <a:r>
              <a:rPr sz="3600" b="1">
                <a:solidFill>
                  <a:srgbClr val="2F2925"/>
                </a:solidFill>
                <a:latin typeface="Calibri"/>
                <a:cs typeface="Calibri"/>
              </a:rPr>
              <a:t>Đặt</a:t>
            </a:r>
            <a:r>
              <a:rPr sz="3600" b="1" spc="-45">
                <a:solidFill>
                  <a:srgbClr val="2F2925"/>
                </a:solidFill>
                <a:latin typeface="Calibri"/>
                <a:cs typeface="Calibri"/>
              </a:rPr>
              <a:t> </a:t>
            </a:r>
            <a:r>
              <a:rPr lang="vi-VN" sz="3600" b="1" spc="-45">
                <a:solidFill>
                  <a:srgbClr val="2F2925"/>
                </a:solidFill>
                <a:latin typeface="Calibri"/>
                <a:cs typeface="Calibri"/>
              </a:rPr>
              <a:t>ra những câu hỏi ý nghĩa cần được trả lời</a:t>
            </a:r>
            <a:endParaRPr sz="3600">
              <a:latin typeface="Calibri"/>
              <a:cs typeface="Calibri"/>
            </a:endParaRPr>
          </a:p>
        </p:txBody>
      </p:sp>
      <p:sp>
        <p:nvSpPr>
          <p:cNvPr id="15" name="object 15"/>
          <p:cNvSpPr txBox="1"/>
          <p:nvPr/>
        </p:nvSpPr>
        <p:spPr>
          <a:xfrm>
            <a:off x="9756775" y="6899223"/>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16" name="object 16"/>
          <p:cNvSpPr txBox="1"/>
          <p:nvPr/>
        </p:nvSpPr>
        <p:spPr>
          <a:xfrm>
            <a:off x="990600" y="7274432"/>
            <a:ext cx="7344029"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Xây dựng m</a:t>
            </a:r>
            <a:r>
              <a:rPr sz="3600" b="1">
                <a:solidFill>
                  <a:srgbClr val="2F2925"/>
                </a:solidFill>
                <a:latin typeface="Calibri"/>
                <a:cs typeface="Calibri"/>
              </a:rPr>
              <a:t>ô</a:t>
            </a:r>
            <a:r>
              <a:rPr sz="3600" b="1" spc="-45">
                <a:solidFill>
                  <a:srgbClr val="2F2925"/>
                </a:solidFill>
                <a:latin typeface="Calibri"/>
                <a:cs typeface="Calibri"/>
              </a:rPr>
              <a:t> </a:t>
            </a:r>
            <a:r>
              <a:rPr sz="3600" b="1">
                <a:solidFill>
                  <a:srgbClr val="2F2925"/>
                </a:solidFill>
                <a:latin typeface="Calibri"/>
                <a:cs typeface="Calibri"/>
              </a:rPr>
              <a:t>hình</a:t>
            </a:r>
            <a:r>
              <a:rPr sz="3600" b="1" spc="-25">
                <a:solidFill>
                  <a:srgbClr val="2F2925"/>
                </a:solidFill>
                <a:latin typeface="Calibri"/>
                <a:cs typeface="Calibri"/>
              </a:rPr>
              <a:t> </a:t>
            </a:r>
            <a:r>
              <a:rPr sz="3600" b="1">
                <a:solidFill>
                  <a:srgbClr val="2F2925"/>
                </a:solidFill>
                <a:latin typeface="Calibri"/>
                <a:cs typeface="Calibri"/>
              </a:rPr>
              <a:t>dữ</a:t>
            </a:r>
            <a:r>
              <a:rPr sz="3600" b="1" spc="-45">
                <a:solidFill>
                  <a:srgbClr val="2F2925"/>
                </a:solidFill>
                <a:latin typeface="Calibri"/>
                <a:cs typeface="Calibri"/>
              </a:rPr>
              <a:t> </a:t>
            </a:r>
            <a:r>
              <a:rPr sz="3600" b="1" spc="-20">
                <a:solidFill>
                  <a:srgbClr val="2F2925"/>
                </a:solidFill>
                <a:latin typeface="Calibri"/>
                <a:cs typeface="Calibri"/>
              </a:rPr>
              <a:t>liệu</a:t>
            </a:r>
            <a:r>
              <a:rPr lang="vi-VN" sz="3600" b="1" spc="-20">
                <a:solidFill>
                  <a:srgbClr val="2F2925"/>
                </a:solidFill>
                <a:latin typeface="Calibri"/>
                <a:cs typeface="Calibri"/>
              </a:rPr>
              <a:t> và đánh giá</a:t>
            </a:r>
            <a:endParaRPr sz="3600">
              <a:latin typeface="Calibri"/>
              <a:cs typeface="Calibri"/>
            </a:endParaRPr>
          </a:p>
        </p:txBody>
      </p:sp>
      <p:sp>
        <p:nvSpPr>
          <p:cNvPr id="17" name="object 17"/>
          <p:cNvSpPr txBox="1"/>
          <p:nvPr/>
        </p:nvSpPr>
        <p:spPr>
          <a:xfrm>
            <a:off x="10907014" y="862350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5</a:t>
            </a:r>
            <a:endParaRPr sz="8000">
              <a:latin typeface="Calibri"/>
              <a:cs typeface="Calibri"/>
            </a:endParaRPr>
          </a:p>
        </p:txBody>
      </p:sp>
      <p:sp>
        <p:nvSpPr>
          <p:cNvPr id="18" name="object 18"/>
          <p:cNvSpPr txBox="1"/>
          <p:nvPr/>
        </p:nvSpPr>
        <p:spPr>
          <a:xfrm>
            <a:off x="5334000" y="9059062"/>
            <a:ext cx="4412234"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Tổng hợp lại quá trình</a:t>
            </a:r>
            <a:endParaRPr sz="3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đa biến (Multivariate)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30</a:t>
            </a:fld>
            <a:endParaRPr spc="-50"/>
          </a:p>
        </p:txBody>
      </p:sp>
      <p:pic>
        <p:nvPicPr>
          <p:cNvPr id="6" name="Picture 5">
            <a:extLst>
              <a:ext uri="{FF2B5EF4-FFF2-40B4-BE49-F238E27FC236}">
                <a16:creationId xmlns:a16="http://schemas.microsoft.com/office/drawing/2014/main" id="{738F71BA-2431-915F-E10C-8EE2C21C9EDA}"/>
              </a:ext>
            </a:extLst>
          </p:cNvPr>
          <p:cNvPicPr>
            <a:picLocks noChangeAspect="1"/>
          </p:cNvPicPr>
          <p:nvPr/>
        </p:nvPicPr>
        <p:blipFill>
          <a:blip r:embed="rId2"/>
          <a:stretch>
            <a:fillRect/>
          </a:stretch>
        </p:blipFill>
        <p:spPr>
          <a:xfrm>
            <a:off x="2628692" y="3390900"/>
            <a:ext cx="9944308" cy="5620767"/>
          </a:xfrm>
          <a:prstGeom prst="rect">
            <a:avLst/>
          </a:prstGeom>
        </p:spPr>
      </p:pic>
    </p:spTree>
    <p:extLst>
      <p:ext uri="{BB962C8B-B14F-4D97-AF65-F5344CB8AC3E}">
        <p14:creationId xmlns:p14="http://schemas.microsoft.com/office/powerpoint/2010/main" val="245961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6" name="object 6"/>
          <p:cNvSpPr txBox="1">
            <a:spLocks noGrp="1"/>
          </p:cNvSpPr>
          <p:nvPr>
            <p:ph type="title"/>
          </p:nvPr>
        </p:nvSpPr>
        <p:spPr>
          <a:xfrm>
            <a:off x="4980559" y="3436442"/>
            <a:ext cx="9976485" cy="4548681"/>
          </a:xfrm>
          <a:prstGeom prst="rect">
            <a:avLst/>
          </a:prstGeom>
        </p:spPr>
        <p:txBody>
          <a:bodyPr vert="horz" wrap="square" lIns="0" tIns="115570" rIns="0" bIns="0" rtlCol="0">
            <a:spAutoFit/>
          </a:bodyPr>
          <a:lstStyle/>
          <a:p>
            <a:pPr marL="12700">
              <a:lnSpc>
                <a:spcPct val="100000"/>
              </a:lnSpc>
              <a:spcBef>
                <a:spcPts val="910"/>
              </a:spcBef>
            </a:pPr>
            <a:r>
              <a:rPr sz="9600"/>
              <a:t>Đặt</a:t>
            </a:r>
            <a:r>
              <a:rPr sz="9600" spc="-30"/>
              <a:t> </a:t>
            </a:r>
            <a:r>
              <a:rPr lang="vi-VN" sz="9600" spc="-30"/>
              <a:t>ra những câu hỏi ý nghĩa cần được trả lời</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31</a:t>
            </a:fld>
            <a:endParaRPr spc="-25"/>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437258"/>
            <a:ext cx="6811009" cy="939800"/>
          </a:xfrm>
          <a:prstGeom prst="rect">
            <a:avLst/>
          </a:prstGeom>
        </p:spPr>
        <p:txBody>
          <a:bodyPr vert="horz" wrap="square" lIns="0" tIns="12700" rIns="0" bIns="0" rtlCol="0">
            <a:spAutoFit/>
          </a:bodyPr>
          <a:lstStyle/>
          <a:p>
            <a:pPr marL="12700">
              <a:lnSpc>
                <a:spcPct val="100000"/>
              </a:lnSpc>
              <a:spcBef>
                <a:spcPts val="100"/>
              </a:spcBef>
            </a:pPr>
            <a:r>
              <a:t>a.</a:t>
            </a:r>
            <a:r>
              <a:rPr spc="-60"/>
              <a:t> </a:t>
            </a:r>
            <a:r>
              <a:t>Đưa</a:t>
            </a:r>
            <a:r>
              <a:rPr spc="-75"/>
              <a:t> </a:t>
            </a:r>
            <a:r>
              <a:t>ra</a:t>
            </a:r>
            <a:r>
              <a:rPr spc="-65"/>
              <a:t> </a:t>
            </a:r>
            <a:r>
              <a:t>các</a:t>
            </a:r>
            <a:r>
              <a:rPr spc="-40"/>
              <a:t> </a:t>
            </a:r>
            <a:r>
              <a:t>câu</a:t>
            </a:r>
            <a:r>
              <a:rPr spc="-65"/>
              <a:t> </a:t>
            </a:r>
            <a:r>
              <a:rPr spc="-20"/>
              <a:t>hỏi: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32</a:t>
            </a:fld>
            <a:endParaRPr spc="-25"/>
          </a:p>
        </p:txBody>
      </p:sp>
      <p:sp>
        <p:nvSpPr>
          <p:cNvPr id="3" name="object 3"/>
          <p:cNvSpPr txBox="1"/>
          <p:nvPr/>
        </p:nvSpPr>
        <p:spPr>
          <a:xfrm>
            <a:off x="2072385" y="2483357"/>
            <a:ext cx="14372590" cy="7398820"/>
          </a:xfrm>
          <a:prstGeom prst="rect">
            <a:avLst/>
          </a:prstGeom>
        </p:spPr>
        <p:txBody>
          <a:bodyPr vert="horz" wrap="square" lIns="0" tIns="12065" rIns="0" bIns="0" rtlCol="0">
            <a:spAutoFit/>
          </a:bodyPr>
          <a:lstStyle/>
          <a:p>
            <a:pPr marL="38100" algn="just">
              <a:lnSpc>
                <a:spcPct val="100000"/>
              </a:lnSpc>
              <a:spcBef>
                <a:spcPts val="95"/>
              </a:spcBef>
            </a:pPr>
            <a:r>
              <a:rPr sz="4000">
                <a:solidFill>
                  <a:srgbClr val="2F2925"/>
                </a:solidFill>
                <a:latin typeface="Calibri"/>
                <a:cs typeface="Calibri"/>
              </a:rPr>
              <a:t>Sau</a:t>
            </a:r>
            <a:r>
              <a:rPr sz="4000" spc="-55">
                <a:solidFill>
                  <a:srgbClr val="2F2925"/>
                </a:solidFill>
                <a:latin typeface="Calibri"/>
                <a:cs typeface="Calibri"/>
              </a:rPr>
              <a:t> </a:t>
            </a:r>
            <a:r>
              <a:rPr sz="4000">
                <a:solidFill>
                  <a:srgbClr val="2F2925"/>
                </a:solidFill>
                <a:latin typeface="Calibri"/>
                <a:cs typeface="Calibri"/>
              </a:rPr>
              <a:t>khi</a:t>
            </a:r>
            <a:r>
              <a:rPr sz="4000" spc="-45">
                <a:solidFill>
                  <a:srgbClr val="2F2925"/>
                </a:solidFill>
                <a:latin typeface="Calibri"/>
                <a:cs typeface="Calibri"/>
              </a:rPr>
              <a:t> </a:t>
            </a:r>
            <a:r>
              <a:rPr sz="4000">
                <a:solidFill>
                  <a:srgbClr val="2F2925"/>
                </a:solidFill>
                <a:latin typeface="Calibri"/>
                <a:cs typeface="Calibri"/>
              </a:rPr>
              <a:t>đã</a:t>
            </a:r>
            <a:r>
              <a:rPr sz="4000" spc="-50">
                <a:solidFill>
                  <a:srgbClr val="2F2925"/>
                </a:solidFill>
                <a:latin typeface="Calibri"/>
                <a:cs typeface="Calibri"/>
              </a:rPr>
              <a:t> </a:t>
            </a:r>
            <a:r>
              <a:rPr sz="4000">
                <a:solidFill>
                  <a:srgbClr val="2F2925"/>
                </a:solidFill>
                <a:latin typeface="Calibri"/>
                <a:cs typeface="Calibri"/>
              </a:rPr>
              <a:t>khám</a:t>
            </a:r>
            <a:r>
              <a:rPr sz="4000" spc="-40">
                <a:solidFill>
                  <a:srgbClr val="2F2925"/>
                </a:solidFill>
                <a:latin typeface="Calibri"/>
                <a:cs typeface="Calibri"/>
              </a:rPr>
              <a:t> </a:t>
            </a:r>
            <a:r>
              <a:rPr sz="4000">
                <a:solidFill>
                  <a:srgbClr val="2F2925"/>
                </a:solidFill>
                <a:latin typeface="Calibri"/>
                <a:cs typeface="Calibri"/>
              </a:rPr>
              <a:t>phá</a:t>
            </a:r>
            <a:r>
              <a:rPr sz="4000" spc="-40">
                <a:solidFill>
                  <a:srgbClr val="2F2925"/>
                </a:solidFill>
                <a:latin typeface="Calibri"/>
                <a:cs typeface="Calibri"/>
              </a:rPr>
              <a:t> </a:t>
            </a:r>
            <a:r>
              <a:rPr sz="4000">
                <a:solidFill>
                  <a:srgbClr val="2F2925"/>
                </a:solidFill>
                <a:latin typeface="Calibri"/>
                <a:cs typeface="Calibri"/>
              </a:rPr>
              <a:t>dữ</a:t>
            </a:r>
            <a:r>
              <a:rPr sz="4000" spc="-40">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và</a:t>
            </a:r>
            <a:r>
              <a:rPr sz="4000" spc="-40">
                <a:solidFill>
                  <a:srgbClr val="2F2925"/>
                </a:solidFill>
                <a:latin typeface="Calibri"/>
                <a:cs typeface="Calibri"/>
              </a:rPr>
              <a:t> </a:t>
            </a:r>
            <a:r>
              <a:rPr sz="4000">
                <a:solidFill>
                  <a:srgbClr val="2F2925"/>
                </a:solidFill>
                <a:latin typeface="Calibri"/>
                <a:cs typeface="Calibri"/>
              </a:rPr>
              <a:t>hiểu</a:t>
            </a:r>
            <a:r>
              <a:rPr sz="4000" spc="-35">
                <a:solidFill>
                  <a:srgbClr val="2F2925"/>
                </a:solidFill>
                <a:latin typeface="Calibri"/>
                <a:cs typeface="Calibri"/>
              </a:rPr>
              <a:t> </a:t>
            </a:r>
            <a:r>
              <a:rPr sz="4000">
                <a:solidFill>
                  <a:srgbClr val="2F2925"/>
                </a:solidFill>
                <a:latin typeface="Calibri"/>
                <a:cs typeface="Calibri"/>
              </a:rPr>
              <a:t>hơn</a:t>
            </a:r>
            <a:r>
              <a:rPr sz="4000" spc="-50">
                <a:solidFill>
                  <a:srgbClr val="2F2925"/>
                </a:solidFill>
                <a:latin typeface="Calibri"/>
                <a:cs typeface="Calibri"/>
              </a:rPr>
              <a:t> </a:t>
            </a:r>
            <a:r>
              <a:rPr sz="4000">
                <a:solidFill>
                  <a:srgbClr val="2F2925"/>
                </a:solidFill>
                <a:latin typeface="Calibri"/>
                <a:cs typeface="Calibri"/>
              </a:rPr>
              <a:t>về</a:t>
            </a:r>
            <a:r>
              <a:rPr sz="4000" spc="-2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thấy</a:t>
            </a:r>
            <a:r>
              <a:rPr sz="4000" spc="-45">
                <a:solidFill>
                  <a:srgbClr val="2F2925"/>
                </a:solidFill>
                <a:latin typeface="Calibri"/>
                <a:cs typeface="Calibri"/>
              </a:rPr>
              <a:t> </a:t>
            </a:r>
            <a:r>
              <a:rPr sz="4000">
                <a:solidFill>
                  <a:srgbClr val="2F2925"/>
                </a:solidFill>
                <a:latin typeface="Calibri"/>
                <a:cs typeface="Calibri"/>
              </a:rPr>
              <a:t>có</a:t>
            </a:r>
            <a:r>
              <a:rPr sz="4000" spc="-45">
                <a:solidFill>
                  <a:srgbClr val="2F2925"/>
                </a:solidFill>
                <a:latin typeface="Calibri"/>
                <a:cs typeface="Calibri"/>
              </a:rPr>
              <a:t> </a:t>
            </a:r>
            <a:r>
              <a:rPr sz="4000">
                <a:solidFill>
                  <a:srgbClr val="2F2925"/>
                </a:solidFill>
                <a:latin typeface="Calibri"/>
                <a:cs typeface="Calibri"/>
              </a:rPr>
              <a:t>một</a:t>
            </a:r>
            <a:r>
              <a:rPr sz="4000" spc="-25">
                <a:solidFill>
                  <a:srgbClr val="2F2925"/>
                </a:solidFill>
                <a:latin typeface="Calibri"/>
                <a:cs typeface="Calibri"/>
              </a:rPr>
              <a:t> số</a:t>
            </a:r>
            <a:endParaRPr sz="4000">
              <a:latin typeface="Calibri"/>
              <a:cs typeface="Calibri"/>
            </a:endParaRPr>
          </a:p>
          <a:p>
            <a:pPr marL="12700" algn="just">
              <a:lnSpc>
                <a:spcPct val="100000"/>
              </a:lnSpc>
            </a:pPr>
            <a:r>
              <a:rPr sz="4000">
                <a:solidFill>
                  <a:srgbClr val="2F2925"/>
                </a:solidFill>
                <a:latin typeface="Calibri"/>
                <a:cs typeface="Calibri"/>
              </a:rPr>
              <a:t>câu</a:t>
            </a:r>
            <a:r>
              <a:rPr sz="4000" spc="-45">
                <a:solidFill>
                  <a:srgbClr val="2F2925"/>
                </a:solidFill>
                <a:latin typeface="Calibri"/>
                <a:cs typeface="Calibri"/>
              </a:rPr>
              <a:t> </a:t>
            </a:r>
            <a:r>
              <a:rPr sz="4000">
                <a:solidFill>
                  <a:srgbClr val="2F2925"/>
                </a:solidFill>
                <a:latin typeface="Calibri"/>
                <a:cs typeface="Calibri"/>
              </a:rPr>
              <a:t>hỏi</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thể</a:t>
            </a:r>
            <a:r>
              <a:rPr sz="4000" spc="-50">
                <a:solidFill>
                  <a:srgbClr val="2F2925"/>
                </a:solidFill>
                <a:latin typeface="Calibri"/>
                <a:cs typeface="Calibri"/>
              </a:rPr>
              <a:t> </a:t>
            </a:r>
            <a:r>
              <a:rPr sz="4000">
                <a:solidFill>
                  <a:srgbClr val="2F2925"/>
                </a:solidFill>
                <a:latin typeface="Calibri"/>
                <a:cs typeface="Calibri"/>
              </a:rPr>
              <a:t>được</a:t>
            </a:r>
            <a:r>
              <a:rPr sz="4000" spc="-30">
                <a:solidFill>
                  <a:srgbClr val="2F2925"/>
                </a:solidFill>
                <a:latin typeface="Calibri"/>
                <a:cs typeface="Calibri"/>
              </a:rPr>
              <a:t> </a:t>
            </a:r>
            <a:r>
              <a:rPr sz="4000">
                <a:solidFill>
                  <a:srgbClr val="2F2925"/>
                </a:solidFill>
                <a:latin typeface="Calibri"/>
                <a:cs typeface="Calibri"/>
              </a:rPr>
              <a:t>trả</a:t>
            </a:r>
            <a:r>
              <a:rPr sz="4000" spc="-50">
                <a:solidFill>
                  <a:srgbClr val="2F2925"/>
                </a:solidFill>
                <a:latin typeface="Calibri"/>
                <a:cs typeface="Calibri"/>
              </a:rPr>
              <a:t> </a:t>
            </a:r>
            <a:r>
              <a:rPr sz="4000">
                <a:solidFill>
                  <a:srgbClr val="2F2925"/>
                </a:solidFill>
                <a:latin typeface="Calibri"/>
                <a:cs typeface="Calibri"/>
              </a:rPr>
              <a:t>lời</a:t>
            </a:r>
            <a:r>
              <a:rPr sz="4000" spc="-55">
                <a:solidFill>
                  <a:srgbClr val="2F2925"/>
                </a:solidFill>
                <a:latin typeface="Calibri"/>
                <a:cs typeface="Calibri"/>
              </a:rPr>
              <a:t> </a:t>
            </a:r>
            <a:r>
              <a:rPr sz="4000">
                <a:solidFill>
                  <a:srgbClr val="2F2925"/>
                </a:solidFill>
                <a:latin typeface="Calibri"/>
                <a:cs typeface="Calibri"/>
              </a:rPr>
              <a:t>bằng</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a:p>
            <a:pPr marL="469900" marR="961390" algn="just">
              <a:lnSpc>
                <a:spcPct val="100000"/>
              </a:lnSpc>
            </a:pPr>
            <a:r>
              <a:rPr lang="vi-VN" sz="4000" spc="-55">
                <a:solidFill>
                  <a:srgbClr val="2F2925"/>
                </a:solidFill>
                <a:latin typeface="Calibri"/>
                <a:cs typeface="Calibri"/>
              </a:rPr>
              <a:t>Question</a:t>
            </a:r>
            <a:r>
              <a:rPr sz="4000" spc="-55">
                <a:solidFill>
                  <a:srgbClr val="2F2925"/>
                </a:solidFill>
                <a:latin typeface="Calibri"/>
                <a:cs typeface="Calibri"/>
              </a:rPr>
              <a:t> </a:t>
            </a:r>
            <a:r>
              <a:rPr sz="4000">
                <a:solidFill>
                  <a:srgbClr val="2F2925"/>
                </a:solidFill>
                <a:latin typeface="Calibri"/>
                <a:cs typeface="Calibri"/>
              </a:rPr>
              <a:t>1:</a:t>
            </a:r>
            <a:r>
              <a:rPr sz="4000" spc="-55">
                <a:solidFill>
                  <a:srgbClr val="2F2925"/>
                </a:solidFill>
                <a:latin typeface="Calibri"/>
                <a:cs typeface="Calibri"/>
              </a:rPr>
              <a:t> </a:t>
            </a:r>
            <a:r>
              <a:rPr lang="en-US" sz="4000">
                <a:solidFill>
                  <a:srgbClr val="2F2925"/>
                </a:solidFill>
                <a:latin typeface="Calibri"/>
                <a:cs typeface="Calibri"/>
              </a:rPr>
              <a:t>Cause of the highest number of deaths in Vietnam from 2000 to 2021</a:t>
            </a:r>
            <a:r>
              <a:rPr sz="4000" spc="-10">
                <a:solidFill>
                  <a:srgbClr val="2F2925"/>
                </a:solidFill>
                <a:latin typeface="Calibri"/>
                <a:cs typeface="Calibri"/>
              </a:rPr>
              <a:t>? </a:t>
            </a:r>
            <a:endParaRPr lang="vi-VN" sz="4000" spc="-10">
              <a:solidFill>
                <a:srgbClr val="2F2925"/>
              </a:solidFill>
              <a:latin typeface="Calibri"/>
              <a:cs typeface="Calibri"/>
            </a:endParaRPr>
          </a:p>
          <a:p>
            <a:pPr marL="469900" marR="961390" algn="just">
              <a:lnSpc>
                <a:spcPct val="100000"/>
              </a:lnSpc>
            </a:pPr>
            <a:r>
              <a:rPr lang="vi-VN" sz="4000" spc="-50">
                <a:solidFill>
                  <a:srgbClr val="2F2925"/>
                </a:solidFill>
                <a:latin typeface="Calibri"/>
                <a:cs typeface="Calibri"/>
              </a:rPr>
              <a:t>Question</a:t>
            </a:r>
            <a:r>
              <a:rPr sz="4000" spc="-50">
                <a:solidFill>
                  <a:srgbClr val="2F2925"/>
                </a:solidFill>
                <a:latin typeface="Calibri"/>
                <a:cs typeface="Calibri"/>
              </a:rPr>
              <a:t> </a:t>
            </a:r>
            <a:r>
              <a:rPr sz="4000">
                <a:solidFill>
                  <a:srgbClr val="2F2925"/>
                </a:solidFill>
                <a:latin typeface="Calibri"/>
                <a:cs typeface="Calibri"/>
              </a:rPr>
              <a:t>2:</a:t>
            </a:r>
            <a:r>
              <a:rPr sz="4000" spc="-50">
                <a:solidFill>
                  <a:srgbClr val="2F2925"/>
                </a:solidFill>
                <a:latin typeface="Calibri"/>
                <a:cs typeface="Calibri"/>
              </a:rPr>
              <a:t> </a:t>
            </a:r>
            <a:r>
              <a:rPr lang="en-US" sz="4000">
                <a:solidFill>
                  <a:srgbClr val="2F2925"/>
                </a:solidFill>
                <a:latin typeface="Calibri"/>
                <a:cs typeface="Calibri"/>
              </a:rPr>
              <a:t>Which country has the highest total number of deaths in 2021?</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3: Which country has the highest total number of deaths due to HIV/AIDS in the last 10 years ?</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4: Which cause of death always accounts for the highest proportion of deaths globally over years?</a:t>
            </a:r>
            <a:endParaRPr lang="vi-VN" sz="4000">
              <a:solidFill>
                <a:srgbClr val="2F2925"/>
              </a:solidFill>
              <a:latin typeface="Calibri"/>
              <a:cs typeface="Calibri"/>
            </a:endParaRPr>
          </a:p>
          <a:p>
            <a:pPr marL="469900" marR="961390" algn="just">
              <a:lnSpc>
                <a:spcPct val="100000"/>
              </a:lnSpc>
            </a:pPr>
            <a:r>
              <a:rPr lang="en-US" sz="4000" spc="-20">
                <a:solidFill>
                  <a:srgbClr val="2F2925"/>
                </a:solidFill>
                <a:latin typeface="Calibri"/>
                <a:cs typeface="Calibri"/>
              </a:rPr>
              <a:t>Question 5: How are mortality rates from infectious diseases distributed?</a:t>
            </a:r>
            <a:endParaRPr sz="40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33</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a:t>
            </a:r>
            <a:r>
              <a:rPr lang="vi-VN" sz="4000">
                <a:solidFill>
                  <a:srgbClr val="2F2925"/>
                </a:solidFill>
                <a:latin typeface="Calibri"/>
                <a:cs typeface="Calibri"/>
              </a:rPr>
              <a:t> câu hỏi trên ta có thể biết được nguyên nhân nào gây tử vong cho trẻ sơ sinh ở Việt Nam là cao nhất, nhờ đó có thể đưa ra các phương pháp phòng tránh và tăng cường các dịch vụ y tế liên quan đến nguyên nhân đó để hỗ trợ kịp thời</a:t>
            </a:r>
            <a:endParaRPr sz="40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ra các quốc gia có CountryName = Viet Nam và tổng hợp dữ liệu theo năm</a:t>
            </a:r>
          </a:p>
        </p:txBody>
      </p:sp>
      <p:pic>
        <p:nvPicPr>
          <p:cNvPr id="7" name="Picture 6">
            <a:extLst>
              <a:ext uri="{FF2B5EF4-FFF2-40B4-BE49-F238E27FC236}">
                <a16:creationId xmlns:a16="http://schemas.microsoft.com/office/drawing/2014/main" id="{A52324C5-F778-6B49-8E0B-EF66B7BF8B59}"/>
              </a:ext>
            </a:extLst>
          </p:cNvPr>
          <p:cNvPicPr>
            <a:picLocks noChangeAspect="1"/>
          </p:cNvPicPr>
          <p:nvPr/>
        </p:nvPicPr>
        <p:blipFill>
          <a:blip r:embed="rId2"/>
          <a:stretch>
            <a:fillRect/>
          </a:stretch>
        </p:blipFill>
        <p:spPr>
          <a:xfrm>
            <a:off x="9027349" y="3359889"/>
            <a:ext cx="8178357" cy="6673191"/>
          </a:xfrm>
          <a:prstGeom prst="rect">
            <a:avLst/>
          </a:prstGeom>
        </p:spPr>
      </p:pic>
    </p:spTree>
    <p:extLst>
      <p:ext uri="{BB962C8B-B14F-4D97-AF65-F5344CB8AC3E}">
        <p14:creationId xmlns:p14="http://schemas.microsoft.com/office/powerpoint/2010/main" val="425660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35</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cho từng nguyên nhân</a:t>
            </a:r>
          </a:p>
        </p:txBody>
      </p:sp>
      <p:pic>
        <p:nvPicPr>
          <p:cNvPr id="9" name="Picture 8">
            <a:extLst>
              <a:ext uri="{FF2B5EF4-FFF2-40B4-BE49-F238E27FC236}">
                <a16:creationId xmlns:a16="http://schemas.microsoft.com/office/drawing/2014/main" id="{C4C1AA39-B243-B107-FA83-62236DDD3F44}"/>
              </a:ext>
            </a:extLst>
          </p:cNvPr>
          <p:cNvPicPr>
            <a:picLocks noChangeAspect="1"/>
          </p:cNvPicPr>
          <p:nvPr/>
        </p:nvPicPr>
        <p:blipFill>
          <a:blip r:embed="rId2"/>
          <a:stretch>
            <a:fillRect/>
          </a:stretch>
        </p:blipFill>
        <p:spPr>
          <a:xfrm>
            <a:off x="2971800" y="5221277"/>
            <a:ext cx="9280473" cy="2943529"/>
          </a:xfrm>
          <a:prstGeom prst="rect">
            <a:avLst/>
          </a:prstGeom>
        </p:spPr>
      </p:pic>
    </p:spTree>
    <p:extLst>
      <p:ext uri="{BB962C8B-B14F-4D97-AF65-F5344CB8AC3E}">
        <p14:creationId xmlns:p14="http://schemas.microsoft.com/office/powerpoint/2010/main" val="232842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36</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152AD863-E381-1F92-9D6C-E49490463AA4}"/>
              </a:ext>
            </a:extLst>
          </p:cNvPr>
          <p:cNvPicPr>
            <a:picLocks noChangeAspect="1"/>
          </p:cNvPicPr>
          <p:nvPr/>
        </p:nvPicPr>
        <p:blipFill>
          <a:blip r:embed="rId2"/>
          <a:stretch>
            <a:fillRect/>
          </a:stretch>
        </p:blipFill>
        <p:spPr>
          <a:xfrm>
            <a:off x="9396337" y="3325674"/>
            <a:ext cx="6377063" cy="6448600"/>
          </a:xfrm>
          <a:prstGeom prst="rect">
            <a:avLst/>
          </a:prstGeom>
        </p:spPr>
      </p:pic>
    </p:spTree>
    <p:extLst>
      <p:ext uri="{BB962C8B-B14F-4D97-AF65-F5344CB8AC3E}">
        <p14:creationId xmlns:p14="http://schemas.microsoft.com/office/powerpoint/2010/main" val="75762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2000 đến 2021 thì nguyên nhân cao nhất gây tử vong ở trẻ sơ sinh tại Việt Nam đó là Prematurity(sinh non), nguyên nhân là do thai phụ không được chăm sóc đầy đủ trước sinh, đời sống kinh tế thấp, kèm theo vấn đề về thể chất như suy dinh dưỡng, không tăng cân, thai phụ lao động nặng nhọc thời kỳ mang thai.</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để cải thiện tình trạng sinh non ở Việt Nam là tăng cường chăm sóc sức khỏe mẹ và trẻ em,nâng cao nhận thức về sức khỏe sinh sản và tăng cường hỗ trợ xã hội và kinh tế   </a:t>
            </a:r>
            <a:endParaRPr sz="4000" i="1">
              <a:latin typeface="Calibri"/>
              <a:cs typeface="Calibri"/>
            </a:endParaRPr>
          </a:p>
        </p:txBody>
      </p:sp>
    </p:spTree>
    <p:extLst>
      <p:ext uri="{BB962C8B-B14F-4D97-AF65-F5344CB8AC3E}">
        <p14:creationId xmlns:p14="http://schemas.microsoft.com/office/powerpoint/2010/main" val="72960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38</a:t>
            </a:fld>
            <a:endParaRPr spc="-25"/>
          </a:p>
        </p:txBody>
      </p:sp>
      <p:sp>
        <p:nvSpPr>
          <p:cNvPr id="3" name="object 3"/>
          <p:cNvSpPr txBox="1"/>
          <p:nvPr/>
        </p:nvSpPr>
        <p:spPr>
          <a:xfrm>
            <a:off x="1217612" y="4533900"/>
            <a:ext cx="16284575" cy="185884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 câu hỏi này ta có thể biết được quốc gia nào có tổng số trẻ em tử sơ sinh tử vong nhiều nhất vào năm 2021 từ đó có thể đoán được trình độ phát triển y tế của quốc gia này vào thời điểm đó</a:t>
            </a:r>
            <a:endParaRPr sz="4000">
              <a:latin typeface="Calibri"/>
              <a:cs typeface="Calibri"/>
            </a:endParaRPr>
          </a:p>
        </p:txBody>
      </p:sp>
    </p:spTree>
    <p:extLst>
      <p:ext uri="{BB962C8B-B14F-4D97-AF65-F5344CB8AC3E}">
        <p14:creationId xmlns:p14="http://schemas.microsoft.com/office/powerpoint/2010/main" val="4243730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theo năm và tính Total Deaths</a:t>
            </a:r>
          </a:p>
        </p:txBody>
      </p:sp>
      <p:pic>
        <p:nvPicPr>
          <p:cNvPr id="7" name="Picture 6">
            <a:extLst>
              <a:ext uri="{FF2B5EF4-FFF2-40B4-BE49-F238E27FC236}">
                <a16:creationId xmlns:a16="http://schemas.microsoft.com/office/drawing/2014/main" id="{2CADBACB-C6F5-C7D1-CDD4-C9453FAB0C59}"/>
              </a:ext>
            </a:extLst>
          </p:cNvPr>
          <p:cNvPicPr>
            <a:picLocks noChangeAspect="1"/>
          </p:cNvPicPr>
          <p:nvPr/>
        </p:nvPicPr>
        <p:blipFill>
          <a:blip r:embed="rId2"/>
          <a:stretch>
            <a:fillRect/>
          </a:stretch>
        </p:blipFill>
        <p:spPr>
          <a:xfrm>
            <a:off x="8991600" y="3970575"/>
            <a:ext cx="8711815" cy="5163271"/>
          </a:xfrm>
          <a:prstGeom prst="rect">
            <a:avLst/>
          </a:prstGeom>
        </p:spPr>
      </p:pic>
    </p:spTree>
    <p:extLst>
      <p:ext uri="{BB962C8B-B14F-4D97-AF65-F5344CB8AC3E}">
        <p14:creationId xmlns:p14="http://schemas.microsoft.com/office/powerpoint/2010/main" val="419314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0386" y="3838067"/>
              <a:ext cx="548639" cy="1219200"/>
            </a:xfrm>
            <a:prstGeom prst="rect">
              <a:avLst/>
            </a:prstGeom>
          </p:spPr>
        </p:pic>
      </p:grpSp>
      <p:sp>
        <p:nvSpPr>
          <p:cNvPr id="6" name="object 6"/>
          <p:cNvSpPr txBox="1">
            <a:spLocks noGrp="1"/>
          </p:cNvSpPr>
          <p:nvPr>
            <p:ph type="title"/>
          </p:nvPr>
        </p:nvSpPr>
        <p:spPr>
          <a:xfrm>
            <a:off x="4679441" y="3808857"/>
            <a:ext cx="12437110" cy="1366520"/>
          </a:xfrm>
          <a:prstGeom prst="rect">
            <a:avLst/>
          </a:prstGeom>
        </p:spPr>
        <p:txBody>
          <a:bodyPr vert="horz" wrap="square" lIns="0" tIns="12065" rIns="0" bIns="0" rtlCol="0">
            <a:spAutoFit/>
          </a:bodyPr>
          <a:lstStyle/>
          <a:p>
            <a:pPr marL="12700">
              <a:lnSpc>
                <a:spcPct val="100000"/>
              </a:lnSpc>
              <a:spcBef>
                <a:spcPts val="95"/>
              </a:spcBef>
            </a:pPr>
            <a:r>
              <a:rPr lang="vi-VN" sz="8800"/>
              <a:t>Thu thập dữ 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4</a:t>
            </a:fld>
            <a:endParaRPr spc="-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Sắp xếp lại vị trí các cột để dễ quan sát và lấy ra 5 quốc gia có Total Deaths cao nhất</a:t>
            </a:r>
          </a:p>
        </p:txBody>
      </p:sp>
      <p:pic>
        <p:nvPicPr>
          <p:cNvPr id="7" name="Picture 6">
            <a:extLst>
              <a:ext uri="{FF2B5EF4-FFF2-40B4-BE49-F238E27FC236}">
                <a16:creationId xmlns:a16="http://schemas.microsoft.com/office/drawing/2014/main" id="{21C30695-113D-E256-6CE1-5FCB3C10564A}"/>
              </a:ext>
            </a:extLst>
          </p:cNvPr>
          <p:cNvPicPr>
            <a:picLocks noChangeAspect="1"/>
          </p:cNvPicPr>
          <p:nvPr/>
        </p:nvPicPr>
        <p:blipFill>
          <a:blip r:embed="rId2"/>
          <a:stretch>
            <a:fillRect/>
          </a:stretch>
        </p:blipFill>
        <p:spPr>
          <a:xfrm>
            <a:off x="3352800" y="6311756"/>
            <a:ext cx="11017090" cy="3860944"/>
          </a:xfrm>
          <a:prstGeom prst="rect">
            <a:avLst/>
          </a:prstGeom>
        </p:spPr>
      </p:pic>
    </p:spTree>
    <p:extLst>
      <p:ext uri="{BB962C8B-B14F-4D97-AF65-F5344CB8AC3E}">
        <p14:creationId xmlns:p14="http://schemas.microsoft.com/office/powerpoint/2010/main" val="1346286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868562"/>
            <a:ext cx="4504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9F30B818-260B-9E0D-31B0-1FA9C9470ECD}"/>
              </a:ext>
            </a:extLst>
          </p:cNvPr>
          <p:cNvPicPr>
            <a:picLocks noChangeAspect="1"/>
          </p:cNvPicPr>
          <p:nvPr/>
        </p:nvPicPr>
        <p:blipFill>
          <a:blip r:embed="rId2"/>
          <a:stretch>
            <a:fillRect/>
          </a:stretch>
        </p:blipFill>
        <p:spPr>
          <a:xfrm>
            <a:off x="8839200" y="3953200"/>
            <a:ext cx="8245672" cy="5825837"/>
          </a:xfrm>
          <a:prstGeom prst="rect">
            <a:avLst/>
          </a:prstGeom>
        </p:spPr>
      </p:pic>
    </p:spTree>
    <p:extLst>
      <p:ext uri="{BB962C8B-B14F-4D97-AF65-F5344CB8AC3E}">
        <p14:creationId xmlns:p14="http://schemas.microsoft.com/office/powerpoint/2010/main" val="289084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42</a:t>
            </a:fld>
            <a:endParaRPr spc="-25"/>
          </a:p>
        </p:txBody>
      </p:sp>
      <p:sp>
        <p:nvSpPr>
          <p:cNvPr id="3" name="object 3"/>
          <p:cNvSpPr txBox="1"/>
          <p:nvPr/>
        </p:nvSpPr>
        <p:spPr>
          <a:xfrm>
            <a:off x="921131" y="3701452"/>
            <a:ext cx="16985869" cy="371832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Quốc gia có số lượng trẻ sơ sinh tử vong cao nhất vào năm 2021 là Ấn Độ (India),đạt khoảng 441,801 người.Nguyên nhân chính gây tử vong là Prematurity(Sinh non) và Birth asphyxia and birth trauma (Ngạt sinh và trấn thương khi sinh). </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có thể nhận thấy nguyên nhân có thể là do Ấn Độ là quốc gia có dân số lớn , tình hình chính trị kinh tế không ổn định</a:t>
            </a:r>
          </a:p>
        </p:txBody>
      </p:sp>
    </p:spTree>
    <p:extLst>
      <p:ext uri="{BB962C8B-B14F-4D97-AF65-F5344CB8AC3E}">
        <p14:creationId xmlns:p14="http://schemas.microsoft.com/office/powerpoint/2010/main" val="1338341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43</a:t>
            </a:fld>
            <a:endParaRPr spc="-25"/>
          </a:p>
        </p:txBody>
      </p:sp>
      <p:sp>
        <p:nvSpPr>
          <p:cNvPr id="3" name="object 3"/>
          <p:cNvSpPr txBox="1"/>
          <p:nvPr/>
        </p:nvSpPr>
        <p:spPr>
          <a:xfrm>
            <a:off x="1217612" y="4533900"/>
            <a:ext cx="16284575"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HIV/AIDS là một vấn đề toàn cầu và ảnh hưởng đến hàng triệu người trên khắp thế giới. Nó không chỉ là một vấn đề sức khỏe, mà còn là một thách thức xã hội và kinh tế.Trả lời câu hỏi trên giúp các tổ chức quốc tế, chính phủ, và tổ chức phi chính phủ thực hiện nhiều nỗ lực để ngăn chặn sự lây lan của HIV và cung cấp giáo dục về an toàn tình dục.</a:t>
            </a:r>
            <a:endParaRPr lang="vi-VN" sz="4000">
              <a:latin typeface="Calibri"/>
              <a:cs typeface="Calibri"/>
            </a:endParaRPr>
          </a:p>
        </p:txBody>
      </p:sp>
    </p:spTree>
    <p:extLst>
      <p:ext uri="{BB962C8B-B14F-4D97-AF65-F5344CB8AC3E}">
        <p14:creationId xmlns:p14="http://schemas.microsoft.com/office/powerpoint/2010/main" val="1614552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10 năm gần nhất của bộ dữ liệu và lấy ra cột HIV/AIDS để quan sát</a:t>
            </a:r>
          </a:p>
        </p:txBody>
      </p:sp>
      <p:pic>
        <p:nvPicPr>
          <p:cNvPr id="7" name="Picture 6">
            <a:extLst>
              <a:ext uri="{FF2B5EF4-FFF2-40B4-BE49-F238E27FC236}">
                <a16:creationId xmlns:a16="http://schemas.microsoft.com/office/drawing/2014/main" id="{3365E44F-A9D8-7E21-FBF3-18D2A1707B9A}"/>
              </a:ext>
            </a:extLst>
          </p:cNvPr>
          <p:cNvPicPr>
            <a:picLocks noChangeAspect="1"/>
          </p:cNvPicPr>
          <p:nvPr/>
        </p:nvPicPr>
        <p:blipFill>
          <a:blip r:embed="rId2"/>
          <a:stretch>
            <a:fillRect/>
          </a:stretch>
        </p:blipFill>
        <p:spPr>
          <a:xfrm>
            <a:off x="9552372" y="4208471"/>
            <a:ext cx="4648200" cy="5595054"/>
          </a:xfrm>
          <a:prstGeom prst="rect">
            <a:avLst/>
          </a:prstGeom>
        </p:spPr>
      </p:pic>
    </p:spTree>
    <p:extLst>
      <p:ext uri="{BB962C8B-B14F-4D97-AF65-F5344CB8AC3E}">
        <p14:creationId xmlns:p14="http://schemas.microsoft.com/office/powerpoint/2010/main" val="636921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theo từng quốc gia </a:t>
            </a:r>
          </a:p>
        </p:txBody>
      </p:sp>
      <p:pic>
        <p:nvPicPr>
          <p:cNvPr id="8" name="Picture 7">
            <a:extLst>
              <a:ext uri="{FF2B5EF4-FFF2-40B4-BE49-F238E27FC236}">
                <a16:creationId xmlns:a16="http://schemas.microsoft.com/office/drawing/2014/main" id="{C8E4B3CE-8CD7-D750-5DD8-B160E826746A}"/>
              </a:ext>
            </a:extLst>
          </p:cNvPr>
          <p:cNvPicPr>
            <a:picLocks noChangeAspect="1"/>
          </p:cNvPicPr>
          <p:nvPr/>
        </p:nvPicPr>
        <p:blipFill>
          <a:blip r:embed="rId2"/>
          <a:stretch>
            <a:fillRect/>
          </a:stretch>
        </p:blipFill>
        <p:spPr>
          <a:xfrm>
            <a:off x="1752600" y="5917621"/>
            <a:ext cx="8848104" cy="3127579"/>
          </a:xfrm>
          <a:prstGeom prst="rect">
            <a:avLst/>
          </a:prstGeom>
        </p:spPr>
      </p:pic>
    </p:spTree>
    <p:extLst>
      <p:ext uri="{BB962C8B-B14F-4D97-AF65-F5344CB8AC3E}">
        <p14:creationId xmlns:p14="http://schemas.microsoft.com/office/powerpoint/2010/main" val="3499782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6D7F95B1-2B7B-99A9-E331-E67BC4002E4D}"/>
              </a:ext>
            </a:extLst>
          </p:cNvPr>
          <p:cNvPicPr>
            <a:picLocks noChangeAspect="1"/>
          </p:cNvPicPr>
          <p:nvPr/>
        </p:nvPicPr>
        <p:blipFill>
          <a:blip r:embed="rId2"/>
          <a:stretch>
            <a:fillRect/>
          </a:stretch>
        </p:blipFill>
        <p:spPr>
          <a:xfrm>
            <a:off x="9144000" y="4026356"/>
            <a:ext cx="7723709" cy="5536464"/>
          </a:xfrm>
          <a:prstGeom prst="rect">
            <a:avLst/>
          </a:prstGeom>
        </p:spPr>
      </p:pic>
    </p:spTree>
    <p:extLst>
      <p:ext uri="{BB962C8B-B14F-4D97-AF65-F5344CB8AC3E}">
        <p14:creationId xmlns:p14="http://schemas.microsoft.com/office/powerpoint/2010/main" val="264981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các quốc gia trong danh sách Nigeria, Mozambique, United Republic of Tanzania, Angola, Uganda đều là các quốc gia nằm ở khu vực dưới Sahara, một khu vực đã bị ảnh hưởng nặng nề bởi đại dịch HIV/AIDS. </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nhận ra nguyên nhân là khả năng tiếp cận chăm sóc sức khỏe hạn chế của các quốc gia châu phi và những thách thức kinh tế, đối mặt với nghèo đói và cơ hội giáo dục hạn chế có thể góp phần vào việc lan truyền HIV/AIDS và làm trở ngại cho các nỗ lực phòng ngừa và điều trị.</a:t>
            </a:r>
          </a:p>
        </p:txBody>
      </p:sp>
    </p:spTree>
    <p:extLst>
      <p:ext uri="{BB962C8B-B14F-4D97-AF65-F5344CB8AC3E}">
        <p14:creationId xmlns:p14="http://schemas.microsoft.com/office/powerpoint/2010/main" val="711097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48</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trên có thể giúp tìm được nguyên nhân lớn nhất luôn xuất hiện trong các nguyên nhân gây tử vong ở trẻ sơ sinh trên toàn bộ các quốc gia , từ đó tìm được vấn đề mà cả thế giới cần đối mặt để giải quyết.</a:t>
            </a:r>
            <a:endParaRPr lang="vi-VN" sz="4000">
              <a:latin typeface="Calibri"/>
              <a:cs typeface="Calibri"/>
            </a:endParaRPr>
          </a:p>
        </p:txBody>
      </p:sp>
    </p:spTree>
    <p:extLst>
      <p:ext uri="{BB962C8B-B14F-4D97-AF65-F5344CB8AC3E}">
        <p14:creationId xmlns:p14="http://schemas.microsoft.com/office/powerpoint/2010/main" val="2440578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Tính tổng số ca tử vong của từng nguyên nhân theo từng năm</a:t>
            </a:r>
          </a:p>
        </p:txBody>
      </p:sp>
      <p:pic>
        <p:nvPicPr>
          <p:cNvPr id="8" name="Picture 7">
            <a:extLst>
              <a:ext uri="{FF2B5EF4-FFF2-40B4-BE49-F238E27FC236}">
                <a16:creationId xmlns:a16="http://schemas.microsoft.com/office/drawing/2014/main" id="{FEF75941-CBAC-C0AB-69BD-53E47526AF55}"/>
              </a:ext>
            </a:extLst>
          </p:cNvPr>
          <p:cNvPicPr>
            <a:picLocks noChangeAspect="1"/>
          </p:cNvPicPr>
          <p:nvPr/>
        </p:nvPicPr>
        <p:blipFill>
          <a:blip r:embed="rId2"/>
          <a:stretch>
            <a:fillRect/>
          </a:stretch>
        </p:blipFill>
        <p:spPr>
          <a:xfrm>
            <a:off x="9054951" y="3926851"/>
            <a:ext cx="7143220" cy="6000915"/>
          </a:xfrm>
          <a:prstGeom prst="rect">
            <a:avLst/>
          </a:prstGeom>
        </p:spPr>
      </p:pic>
    </p:spTree>
    <p:extLst>
      <p:ext uri="{BB962C8B-B14F-4D97-AF65-F5344CB8AC3E}">
        <p14:creationId xmlns:p14="http://schemas.microsoft.com/office/powerpoint/2010/main" val="2890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rPr lang="vi-VN"/>
              <a:t>a</a:t>
            </a:r>
            <a:r>
              <a:t>.</a:t>
            </a:r>
            <a:r>
              <a:rPr spc="-80"/>
              <a:t> </a:t>
            </a:r>
            <a:r>
              <a:rPr lang="vi-VN" spc="-80"/>
              <a:t>Cài đặt môi trường</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5</a:t>
            </a:fld>
            <a:endParaRPr spc="-50"/>
          </a:p>
        </p:txBody>
      </p:sp>
      <p:pic>
        <p:nvPicPr>
          <p:cNvPr id="6" name="Picture 5">
            <a:extLst>
              <a:ext uri="{FF2B5EF4-FFF2-40B4-BE49-F238E27FC236}">
                <a16:creationId xmlns:a16="http://schemas.microsoft.com/office/drawing/2014/main" id="{358520AF-7383-D8D8-577C-936C31B402C5}"/>
              </a:ext>
            </a:extLst>
          </p:cNvPr>
          <p:cNvPicPr>
            <a:picLocks noChangeAspect="1"/>
          </p:cNvPicPr>
          <p:nvPr/>
        </p:nvPicPr>
        <p:blipFill>
          <a:blip r:embed="rId2"/>
          <a:stretch>
            <a:fillRect/>
          </a:stretch>
        </p:blipFill>
        <p:spPr>
          <a:xfrm>
            <a:off x="2057400" y="3314700"/>
            <a:ext cx="10066493" cy="3657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Vẽ biểu đồ</a:t>
            </a:r>
          </a:p>
        </p:txBody>
      </p:sp>
      <p:pic>
        <p:nvPicPr>
          <p:cNvPr id="7" name="Picture 6">
            <a:extLst>
              <a:ext uri="{FF2B5EF4-FFF2-40B4-BE49-F238E27FC236}">
                <a16:creationId xmlns:a16="http://schemas.microsoft.com/office/drawing/2014/main" id="{84A561B2-96C9-596D-7677-4F9CD69DD3BD}"/>
              </a:ext>
            </a:extLst>
          </p:cNvPr>
          <p:cNvPicPr>
            <a:picLocks noChangeAspect="1"/>
          </p:cNvPicPr>
          <p:nvPr/>
        </p:nvPicPr>
        <p:blipFill>
          <a:blip r:embed="rId2"/>
          <a:stretch>
            <a:fillRect/>
          </a:stretch>
        </p:blipFill>
        <p:spPr>
          <a:xfrm>
            <a:off x="6400800" y="5046754"/>
            <a:ext cx="10775232" cy="4948500"/>
          </a:xfrm>
          <a:prstGeom prst="rect">
            <a:avLst/>
          </a:prstGeom>
        </p:spPr>
      </p:pic>
    </p:spTree>
    <p:extLst>
      <p:ext uri="{BB962C8B-B14F-4D97-AF65-F5344CB8AC3E}">
        <p14:creationId xmlns:p14="http://schemas.microsoft.com/office/powerpoint/2010/main" val="2986972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4791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Tìm nguyên nhân lớn nhất luôn xuất hiện</a:t>
            </a:r>
          </a:p>
        </p:txBody>
      </p:sp>
      <p:pic>
        <p:nvPicPr>
          <p:cNvPr id="8" name="Picture 7">
            <a:extLst>
              <a:ext uri="{FF2B5EF4-FFF2-40B4-BE49-F238E27FC236}">
                <a16:creationId xmlns:a16="http://schemas.microsoft.com/office/drawing/2014/main" id="{6B7C7DA2-E7E0-3FC7-7F00-790A8DEC5D41}"/>
              </a:ext>
            </a:extLst>
          </p:cNvPr>
          <p:cNvPicPr>
            <a:picLocks noChangeAspect="1"/>
          </p:cNvPicPr>
          <p:nvPr/>
        </p:nvPicPr>
        <p:blipFill>
          <a:blip r:embed="rId2"/>
          <a:stretch>
            <a:fillRect/>
          </a:stretch>
        </p:blipFill>
        <p:spPr>
          <a:xfrm>
            <a:off x="1439036" y="5931908"/>
            <a:ext cx="16086964" cy="1908623"/>
          </a:xfrm>
          <a:prstGeom prst="rect">
            <a:avLst/>
          </a:prstGeom>
        </p:spPr>
      </p:pic>
    </p:spTree>
    <p:extLst>
      <p:ext uri="{BB962C8B-B14F-4D97-AF65-F5344CB8AC3E}">
        <p14:creationId xmlns:p14="http://schemas.microsoft.com/office/powerpoint/2010/main" val="555736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52</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5876164" cy="5016758"/>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Có thể xem xét sự liên quan giữa nguyên nhân Prematurity với các nguyên nhân khác để tìm ra lý do tại sao nó luôn xuất hiện bằng cách vẽ biểu đồ phân tán giữa Prematurity với các nguyên nhân khác </a:t>
            </a:r>
          </a:p>
        </p:txBody>
      </p:sp>
      <p:pic>
        <p:nvPicPr>
          <p:cNvPr id="7" name="Picture 6">
            <a:extLst>
              <a:ext uri="{FF2B5EF4-FFF2-40B4-BE49-F238E27FC236}">
                <a16:creationId xmlns:a16="http://schemas.microsoft.com/office/drawing/2014/main" id="{1E974B85-A787-866C-2156-907CE196259C}"/>
              </a:ext>
            </a:extLst>
          </p:cNvPr>
          <p:cNvPicPr>
            <a:picLocks noChangeAspect="1"/>
          </p:cNvPicPr>
          <p:nvPr/>
        </p:nvPicPr>
        <p:blipFill>
          <a:blip r:embed="rId2"/>
          <a:stretch>
            <a:fillRect/>
          </a:stretch>
        </p:blipFill>
        <p:spPr>
          <a:xfrm>
            <a:off x="9296400" y="4132388"/>
            <a:ext cx="6804330" cy="5639320"/>
          </a:xfrm>
          <a:prstGeom prst="rect">
            <a:avLst/>
          </a:prstGeom>
        </p:spPr>
      </p:pic>
    </p:spTree>
    <p:extLst>
      <p:ext uri="{BB962C8B-B14F-4D97-AF65-F5344CB8AC3E}">
        <p14:creationId xmlns:p14="http://schemas.microsoft.com/office/powerpoint/2010/main" val="1682396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53</a:t>
            </a:fld>
            <a:endParaRPr spc="-25"/>
          </a:p>
        </p:txBody>
      </p:sp>
      <p:sp>
        <p:nvSpPr>
          <p:cNvPr id="3" name="object 3"/>
          <p:cNvSpPr txBox="1"/>
          <p:nvPr/>
        </p:nvSpPr>
        <p:spPr>
          <a:xfrm>
            <a:off x="921131" y="3701452"/>
            <a:ext cx="16985869" cy="494943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lý do là Prematurity luôn xuất hiện và lớn nhất là vì nó liên quan chặt chẽ đến các nguyên nhân khác, khi các nguyên nhân khác tăng thì Prematurity cũng tăng, điều đó có nghĩa là khi người mẹ bị mắc các bệnh lây nhiễm hoặc đã bị các nguyên nhân khác tác động thì khả năng người mẹ sinh non sẽ xảy ra lớn hơn</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phòng ngừa bao gồm việc đảm bảo sức khỏe tốt cho phụ nữ mang thai, giữ cho lối sống lành mạnh, và đề xuất quy trình theo dõi sức khỏe thai kỳ. </a:t>
            </a:r>
          </a:p>
        </p:txBody>
      </p:sp>
    </p:spTree>
    <p:extLst>
      <p:ext uri="{BB962C8B-B14F-4D97-AF65-F5344CB8AC3E}">
        <p14:creationId xmlns:p14="http://schemas.microsoft.com/office/powerpoint/2010/main" val="283241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54</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này giúp chúng ta có thể đánh giá tác động của các biện pháp kiểm soát bệnh truyền nhiễm, đồng thời giúp các chính phủ và tổ chức y tế nắm bắt thông tin quan trọng để phát triển chiến lược phòng ngừa và điều trị hiệu quả.</a:t>
            </a:r>
            <a:endParaRPr lang="vi-VN" sz="4000">
              <a:latin typeface="Calibri"/>
              <a:cs typeface="Calibri"/>
            </a:endParaRPr>
          </a:p>
        </p:txBody>
      </p:sp>
    </p:spTree>
    <p:extLst>
      <p:ext uri="{BB962C8B-B14F-4D97-AF65-F5344CB8AC3E}">
        <p14:creationId xmlns:p14="http://schemas.microsoft.com/office/powerpoint/2010/main" val="2607346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2554545"/>
          </a:xfrm>
          <a:prstGeom prst="rect">
            <a:avLst/>
          </a:prstGeom>
          <a:noFill/>
        </p:spPr>
        <p:txBody>
          <a:bodyPr wrap="square" rtlCol="0">
            <a:spAutoFit/>
          </a:bodyPr>
          <a:lstStyle/>
          <a:p>
            <a:pPr algn="l"/>
            <a:r>
              <a:rPr lang="vi-VN" sz="4000" b="0" i="0">
                <a:effectLst/>
                <a:latin typeface="-apple-system"/>
              </a:rPr>
              <a:t>Bước 1: Gom nhóm các quốc gia đã thu thập dữ liệu vào các châu lục mà quốc gia đó thuộc về</a:t>
            </a:r>
          </a:p>
        </p:txBody>
      </p:sp>
      <p:pic>
        <p:nvPicPr>
          <p:cNvPr id="7" name="Picture 6">
            <a:extLst>
              <a:ext uri="{FF2B5EF4-FFF2-40B4-BE49-F238E27FC236}">
                <a16:creationId xmlns:a16="http://schemas.microsoft.com/office/drawing/2014/main" id="{C6969C6A-0932-1644-0741-15F7BAF409C1}"/>
              </a:ext>
            </a:extLst>
          </p:cNvPr>
          <p:cNvPicPr>
            <a:picLocks noChangeAspect="1"/>
          </p:cNvPicPr>
          <p:nvPr/>
        </p:nvPicPr>
        <p:blipFill>
          <a:blip r:embed="rId2"/>
          <a:stretch>
            <a:fillRect/>
          </a:stretch>
        </p:blipFill>
        <p:spPr>
          <a:xfrm>
            <a:off x="8930894" y="4124875"/>
            <a:ext cx="8848602" cy="4523825"/>
          </a:xfrm>
          <a:prstGeom prst="rect">
            <a:avLst/>
          </a:prstGeom>
        </p:spPr>
      </p:pic>
    </p:spTree>
    <p:extLst>
      <p:ext uri="{BB962C8B-B14F-4D97-AF65-F5344CB8AC3E}">
        <p14:creationId xmlns:p14="http://schemas.microsoft.com/office/powerpoint/2010/main" val="2075391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pPr algn="l"/>
            <a:r>
              <a:rPr lang="vi-VN" sz="4000" b="0" i="0">
                <a:effectLst/>
                <a:latin typeface="-apple-system"/>
              </a:rPr>
              <a:t>Bước 2: Liệt kê các các nguyên nhân gây tử vong do bệnh truyền nhiễm và tính tổng tử vong của các nguyên nhân đó theo từng khu vực</a:t>
            </a:r>
          </a:p>
        </p:txBody>
      </p:sp>
      <p:pic>
        <p:nvPicPr>
          <p:cNvPr id="8" name="Picture 7">
            <a:extLst>
              <a:ext uri="{FF2B5EF4-FFF2-40B4-BE49-F238E27FC236}">
                <a16:creationId xmlns:a16="http://schemas.microsoft.com/office/drawing/2014/main" id="{B60132FF-032E-15DD-20E5-AE7B57E9F392}"/>
              </a:ext>
            </a:extLst>
          </p:cNvPr>
          <p:cNvPicPr>
            <a:picLocks noChangeAspect="1"/>
          </p:cNvPicPr>
          <p:nvPr/>
        </p:nvPicPr>
        <p:blipFill>
          <a:blip r:embed="rId2"/>
          <a:stretch>
            <a:fillRect/>
          </a:stretch>
        </p:blipFill>
        <p:spPr>
          <a:xfrm>
            <a:off x="2895600" y="6596771"/>
            <a:ext cx="11201400" cy="3398483"/>
          </a:xfrm>
          <a:prstGeom prst="rect">
            <a:avLst/>
          </a:prstGeom>
        </p:spPr>
      </p:pic>
    </p:spTree>
    <p:extLst>
      <p:ext uri="{BB962C8B-B14F-4D97-AF65-F5344CB8AC3E}">
        <p14:creationId xmlns:p14="http://schemas.microsoft.com/office/powerpoint/2010/main" val="315686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57</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707886"/>
          </a:xfrm>
          <a:prstGeom prst="rect">
            <a:avLst/>
          </a:prstGeom>
          <a:noFill/>
        </p:spPr>
        <p:txBody>
          <a:bodyPr wrap="square" rtlCol="0">
            <a:spAutoFit/>
          </a:bodyPr>
          <a:lstStyle/>
          <a:p>
            <a:pPr algn="l"/>
            <a:r>
              <a:rPr lang="vi-VN" sz="4000" b="0" i="0">
                <a:effectLst/>
                <a:latin typeface="-apple-system"/>
              </a:rPr>
              <a:t>Bước 3: Vẽ biểu đồ</a:t>
            </a:r>
          </a:p>
        </p:txBody>
      </p:sp>
      <p:pic>
        <p:nvPicPr>
          <p:cNvPr id="7" name="Picture 6">
            <a:extLst>
              <a:ext uri="{FF2B5EF4-FFF2-40B4-BE49-F238E27FC236}">
                <a16:creationId xmlns:a16="http://schemas.microsoft.com/office/drawing/2014/main" id="{9D2CCF8B-3C7F-550F-950B-2F125C5922D2}"/>
              </a:ext>
            </a:extLst>
          </p:cNvPr>
          <p:cNvPicPr>
            <a:picLocks noChangeAspect="1"/>
          </p:cNvPicPr>
          <p:nvPr/>
        </p:nvPicPr>
        <p:blipFill>
          <a:blip r:embed="rId2"/>
          <a:stretch>
            <a:fillRect/>
          </a:stretch>
        </p:blipFill>
        <p:spPr>
          <a:xfrm>
            <a:off x="4596502" y="5931909"/>
            <a:ext cx="8221105" cy="4200719"/>
          </a:xfrm>
          <a:prstGeom prst="rect">
            <a:avLst/>
          </a:prstGeom>
        </p:spPr>
      </p:pic>
    </p:spTree>
    <p:extLst>
      <p:ext uri="{BB962C8B-B14F-4D97-AF65-F5344CB8AC3E}">
        <p14:creationId xmlns:p14="http://schemas.microsoft.com/office/powerpoint/2010/main" val="150785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58</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Trong biểu đồ trên, Châu Á và Châu Phi chiếm một phần lớn tổng số tử vong, với Châu Phi có tỷ lệ cao hơn so với Châu Á. Điều này có thể phản ánh mức độ nghiêm trọng của các vấn đề sức khỏe truyền nhiễm trong các khu vực này.</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 Nguyên nhân là do chất lượng dịch vụ y tế có thể không đồng đều giữa các quốc gia và khu vực, ảnh hưởng đến khả năng chẩn đoán và điều trị các bệnh truyền nhiễm.Điều kiện sống kém có thể tạo điều kiện thuận lợi cho sự lan truyền của các bệnh truyền nhiễm.</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p:txBody>
      </p:sp>
    </p:spTree>
    <p:extLst>
      <p:ext uri="{BB962C8B-B14F-4D97-AF65-F5344CB8AC3E}">
        <p14:creationId xmlns:p14="http://schemas.microsoft.com/office/powerpoint/2010/main" val="2586594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6" name="object 6"/>
          <p:cNvSpPr txBox="1">
            <a:spLocks noGrp="1"/>
          </p:cNvSpPr>
          <p:nvPr>
            <p:ph type="title"/>
          </p:nvPr>
        </p:nvSpPr>
        <p:spPr>
          <a:xfrm>
            <a:off x="4897882" y="4043629"/>
            <a:ext cx="10338435" cy="2967479"/>
          </a:xfrm>
          <a:prstGeom prst="rect">
            <a:avLst/>
          </a:prstGeom>
        </p:spPr>
        <p:txBody>
          <a:bodyPr vert="horz" wrap="square" lIns="0" tIns="12700" rIns="0" bIns="0" rtlCol="0">
            <a:spAutoFit/>
          </a:bodyPr>
          <a:lstStyle/>
          <a:p>
            <a:pPr marL="12700">
              <a:lnSpc>
                <a:spcPct val="100000"/>
              </a:lnSpc>
              <a:spcBef>
                <a:spcPts val="100"/>
              </a:spcBef>
            </a:pPr>
            <a:r>
              <a:rPr lang="vi-VN" sz="9600"/>
              <a:t>Xây dựng mô hình dữ liệu và đánh giá</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59</a:t>
            </a:fld>
            <a:endParaRPr spc="-2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108934" cy="936154"/>
          </a:xfrm>
          <a:prstGeom prst="rect">
            <a:avLst/>
          </a:prstGeom>
        </p:spPr>
        <p:txBody>
          <a:bodyPr vert="horz" wrap="square" lIns="0" tIns="12700" rIns="0" bIns="0" rtlCol="0">
            <a:spAutoFit/>
          </a:bodyPr>
          <a:lstStyle/>
          <a:p>
            <a:pPr marL="137795">
              <a:lnSpc>
                <a:spcPct val="100000"/>
              </a:lnSpc>
              <a:spcBef>
                <a:spcPts val="100"/>
              </a:spcBef>
            </a:pPr>
            <a:r>
              <a:rPr lang="vi-VN"/>
              <a:t>b</a:t>
            </a:r>
            <a:r>
              <a:t>.</a:t>
            </a:r>
            <a:r>
              <a:rPr spc="-80"/>
              <a:t> </a:t>
            </a:r>
            <a:r>
              <a:t>Thu</a:t>
            </a:r>
            <a:r>
              <a:rPr spc="-55"/>
              <a:t> </a:t>
            </a:r>
            <a:r>
              <a:t>thập</a:t>
            </a:r>
            <a:r>
              <a:rPr spc="-70"/>
              <a:t> </a:t>
            </a:r>
            <a:r>
              <a:t>dữ</a:t>
            </a:r>
            <a:r>
              <a:rPr spc="-60"/>
              <a:t> </a:t>
            </a:r>
            <a:r>
              <a:rPr spc="-20"/>
              <a:t>liệu</a:t>
            </a:r>
            <a:r>
              <a:rPr lang="vi-VN" spc="-20"/>
              <a:t> sử dụng Web API</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6</a:t>
            </a:fld>
            <a:endParaRPr spc="-50"/>
          </a:p>
        </p:txBody>
      </p:sp>
      <p:sp>
        <p:nvSpPr>
          <p:cNvPr id="3" name="object 3"/>
          <p:cNvSpPr txBox="1"/>
          <p:nvPr/>
        </p:nvSpPr>
        <p:spPr>
          <a:xfrm>
            <a:off x="338137" y="2911992"/>
            <a:ext cx="17722214" cy="3705502"/>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 Thu thập dữ liệu sử dụng Web API từ (https://ghoapi.azureedge.net/api/MORT_100). Đây là dữ liệu của Tổ chức Y tế Thế giới trong đó bao gồm dữ liệu về số lượng ca tử vong ở trẻ em dưới 5 tuổi theo từng nguyên nhân của tất cả các quốc gia trên thế giới từ năm 2000 đến năm 2021.</a:t>
            </a:r>
            <a:endParaRPr lang="vi-VN" sz="4000" b="0" i="0">
              <a:effectLst/>
              <a:latin typeface="-apple-system"/>
            </a:endParaRPr>
          </a:p>
          <a:p>
            <a:pPr algn="l"/>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22B8C16C-7091-C485-188F-D76F678F790B}"/>
              </a:ext>
            </a:extLst>
          </p:cNvPr>
          <p:cNvPicPr>
            <a:picLocks noChangeAspect="1"/>
          </p:cNvPicPr>
          <p:nvPr/>
        </p:nvPicPr>
        <p:blipFill>
          <a:blip r:embed="rId3"/>
          <a:stretch>
            <a:fillRect/>
          </a:stretch>
        </p:blipFill>
        <p:spPr>
          <a:xfrm>
            <a:off x="685800" y="6057900"/>
            <a:ext cx="16645954" cy="1752600"/>
          </a:xfrm>
          <a:prstGeom prst="rect">
            <a:avLst/>
          </a:prstGeom>
        </p:spPr>
      </p:pic>
    </p:spTree>
    <p:extLst>
      <p:ext uri="{BB962C8B-B14F-4D97-AF65-F5344CB8AC3E}">
        <p14:creationId xmlns:p14="http://schemas.microsoft.com/office/powerpoint/2010/main" val="49677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751488"/>
          </a:xfrm>
          <a:prstGeom prst="rect">
            <a:avLst/>
          </a:prstGeom>
        </p:spPr>
        <p:txBody>
          <a:bodyPr vert="horz" wrap="square" lIns="0" tIns="12700" rIns="0" bIns="0" rtlCol="0">
            <a:spAutoFit/>
          </a:bodyPr>
          <a:lstStyle/>
          <a:p>
            <a:pPr marL="12700" marR="5080">
              <a:lnSpc>
                <a:spcPct val="100000"/>
              </a:lnSpc>
              <a:spcBef>
                <a:spcPts val="100"/>
              </a:spcBef>
            </a:pP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sinh non</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60</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t>a.</a:t>
            </a:r>
            <a:r>
              <a:rPr spc="-95"/>
              <a:t> </a:t>
            </a:r>
            <a:r>
              <a:rPr lang="vi-VN"/>
              <a:t>Định nghĩa tỷ lệ số năm</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61</a:t>
            </a:fld>
            <a:endParaRPr spc="-25"/>
          </a:p>
        </p:txBody>
      </p:sp>
      <p:sp>
        <p:nvSpPr>
          <p:cNvPr id="3" name="object 3"/>
          <p:cNvSpPr txBox="1"/>
          <p:nvPr/>
        </p:nvSpPr>
        <p:spPr>
          <a:xfrm>
            <a:off x="1536382" y="2705100"/>
            <a:ext cx="16240125" cy="6219010"/>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Việc chọn tỉ lệ này có thể dựa trên một số tiêu chí:</a:t>
            </a:r>
          </a:p>
          <a:p>
            <a:pPr marL="12700">
              <a:lnSpc>
                <a:spcPct val="100000"/>
              </a:lnSpc>
              <a:spcBef>
                <a:spcPts val="95"/>
              </a:spcBef>
            </a:pPr>
            <a:endParaRPr lang="vi-VN" sz="4000">
              <a:latin typeface="Calibri"/>
              <a:cs typeface="Calibri"/>
            </a:endParaRPr>
          </a:p>
          <a:p>
            <a:pPr marL="584200" indent="-571500">
              <a:lnSpc>
                <a:spcPct val="100000"/>
              </a:lnSpc>
              <a:spcBef>
                <a:spcPts val="95"/>
              </a:spcBef>
              <a:buFont typeface="Arial" panose="020B0604020202020204" pitchFamily="34" charset="0"/>
              <a:buChar char="•"/>
            </a:pPr>
            <a:r>
              <a:rPr lang="vi-VN" sz="4000">
                <a:latin typeface="Calibri"/>
                <a:cs typeface="Calibri"/>
              </a:rPr>
              <a:t>Training set lớn: Chọn năm 2000-2013 làm tập huấn luyện, vì muốn mô hình học từ nhiều dữ liệu hơn để học các mẫu, quy luật phức tạp hơn.</a:t>
            </a:r>
          </a:p>
          <a:p>
            <a:pPr marL="584200" indent="-571500">
              <a:lnSpc>
                <a:spcPct val="100000"/>
              </a:lnSpc>
              <a:spcBef>
                <a:spcPts val="95"/>
              </a:spcBef>
              <a:buFont typeface="Arial" panose="020B0604020202020204" pitchFamily="34" charset="0"/>
              <a:buChar char="•"/>
            </a:pPr>
            <a:r>
              <a:rPr lang="vi-VN" sz="4000">
                <a:latin typeface="Calibri"/>
                <a:cs typeface="Calibri"/>
              </a:rPr>
              <a:t>Validation set có sự đa dạng: Chọn 2011-2017 cho tập validation để đảm bảo nó bao gồm dữ liệu đa dạng hơn, không trùng với tập huấn luyện nhưng vẫn nằm trong ngữ cảnh thời gian gần.</a:t>
            </a:r>
          </a:p>
          <a:p>
            <a:pPr marL="584200" indent="-571500">
              <a:lnSpc>
                <a:spcPct val="100000"/>
              </a:lnSpc>
              <a:spcBef>
                <a:spcPts val="95"/>
              </a:spcBef>
              <a:buFont typeface="Arial" panose="020B0604020202020204" pitchFamily="34" charset="0"/>
              <a:buChar char="•"/>
            </a:pPr>
            <a:r>
              <a:rPr lang="vi-VN" sz="4000">
                <a:latin typeface="Calibri"/>
                <a:cs typeface="Calibri"/>
              </a:rPr>
              <a:t>Test set mới nhất: Dữ liệu từ 2017-2022 được chọn làm tập kiểm tra để kiểm tra hiệu suất của mô hình trên dữ liệu mới, không được sử dụng trong quá trình huấn luyện hoặc điều chỉnh siêu tham số.</a:t>
            </a:r>
            <a:endParaRPr sz="40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rPr lang="vi-VN"/>
              <a:t>b</a:t>
            </a:r>
            <a:r>
              <a:t>.</a:t>
            </a:r>
            <a:r>
              <a:rPr lang="vi-VN"/>
              <a:t> Xây dựng mô hình</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62</a:t>
            </a:fld>
            <a:endParaRPr spc="-25"/>
          </a:p>
        </p:txBody>
      </p:sp>
      <p:sp>
        <p:nvSpPr>
          <p:cNvPr id="3" name="object 3"/>
          <p:cNvSpPr txBox="1"/>
          <p:nvPr/>
        </p:nvSpPr>
        <p:spPr>
          <a:xfrm>
            <a:off x="1828800" y="2324100"/>
            <a:ext cx="14975205" cy="6847387"/>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Chia ra label và feature</a:t>
            </a:r>
          </a:p>
          <a:p>
            <a:pPr marL="584200" indent="-571500">
              <a:lnSpc>
                <a:spcPct val="100000"/>
              </a:lnSpc>
              <a:spcBef>
                <a:spcPts val="95"/>
              </a:spcBef>
              <a:buFont typeface="Arial" panose="020B0604020202020204" pitchFamily="34" charset="0"/>
              <a:buChar char="•"/>
            </a:pPr>
            <a:r>
              <a:rPr lang="vi-VN" sz="4000">
                <a:latin typeface="Calibri"/>
                <a:cs typeface="Calibri"/>
              </a:rPr>
              <a:t>Label: Prematurity - số ca tử vong do sinh non</a:t>
            </a:r>
          </a:p>
          <a:p>
            <a:pPr marL="584200" indent="-571500">
              <a:lnSpc>
                <a:spcPct val="100000"/>
              </a:lnSpc>
              <a:spcBef>
                <a:spcPts val="95"/>
              </a:spcBef>
              <a:buFont typeface="Arial" panose="020B0604020202020204" pitchFamily="34" charset="0"/>
              <a:buChar char="•"/>
            </a:pPr>
            <a:r>
              <a:rPr lang="vi-VN" sz="4000">
                <a:latin typeface="Calibri"/>
                <a:cs typeface="Calibri"/>
              </a:rPr>
              <a:t>Features: các nguyên do khác</a:t>
            </a:r>
          </a:p>
          <a:p>
            <a:pPr marL="12700">
              <a:lnSpc>
                <a:spcPct val="100000"/>
              </a:lnSpc>
              <a:spcBef>
                <a:spcPts val="95"/>
              </a:spcBef>
            </a:pPr>
            <a:r>
              <a:rPr lang="vi-VN" sz="4000">
                <a:latin typeface="Calibri"/>
                <a:cs typeface="Calibri"/>
              </a:rPr>
              <a:t>Lý do chọn Prematurity làm label là vì:</a:t>
            </a:r>
          </a:p>
          <a:p>
            <a:pPr marL="584200" indent="-571500">
              <a:lnSpc>
                <a:spcPct val="100000"/>
              </a:lnSpc>
              <a:spcBef>
                <a:spcPts val="95"/>
              </a:spcBef>
              <a:buFont typeface="Courier New" panose="02070309020205020404" pitchFamily="49" charset="0"/>
              <a:buChar char="o"/>
            </a:pPr>
            <a:r>
              <a:rPr lang="vi-VN" sz="4000">
                <a:latin typeface="Calibri"/>
                <a:cs typeface="Calibri"/>
              </a:rPr>
              <a:t>Sự sinh non thường là một trong những nguyên nhân chính dẫn đến tử vong ở trẻ sơ sinh. Việc dự đoán số ca tử vong dựa trên yếu tố này có thể hữu ích để hiểu rõ hơn về tác động của sự sớm non đối với tỷ lệ tử vong.</a:t>
            </a:r>
          </a:p>
          <a:p>
            <a:pPr marL="584200" indent="-571500">
              <a:lnSpc>
                <a:spcPct val="100000"/>
              </a:lnSpc>
              <a:spcBef>
                <a:spcPts val="95"/>
              </a:spcBef>
              <a:buFont typeface="Courier New" panose="02070309020205020404" pitchFamily="49" charset="0"/>
              <a:buChar char="o"/>
            </a:pPr>
            <a:r>
              <a:rPr lang="vi-VN" sz="4000">
                <a:latin typeface="Calibri"/>
                <a:cs typeface="Calibri"/>
              </a:rPr>
              <a:t>Dữ liệu về sự sinh non có sẵn và có tính khả thi trong việc thu thập so với các yếu tố khác. Điều này giúp mô hình học máy được huấn luyện và kiểm tra dựa trên thông tin rõ ràng và đủ đầy.</a:t>
            </a:r>
            <a:endParaRPr sz="40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63</a:t>
            </a:fld>
            <a:endParaRPr spc="-25"/>
          </a:p>
        </p:txBody>
      </p:sp>
      <p:pic>
        <p:nvPicPr>
          <p:cNvPr id="8" name="Picture 7">
            <a:extLst>
              <a:ext uri="{FF2B5EF4-FFF2-40B4-BE49-F238E27FC236}">
                <a16:creationId xmlns:a16="http://schemas.microsoft.com/office/drawing/2014/main" id="{8AEAF8FD-FCE6-2851-1F82-384EC892FE3B}"/>
              </a:ext>
            </a:extLst>
          </p:cNvPr>
          <p:cNvPicPr>
            <a:picLocks noChangeAspect="1"/>
          </p:cNvPicPr>
          <p:nvPr/>
        </p:nvPicPr>
        <p:blipFill>
          <a:blip r:embed="rId2"/>
          <a:stretch>
            <a:fillRect/>
          </a:stretch>
        </p:blipFill>
        <p:spPr>
          <a:xfrm>
            <a:off x="2057400" y="2917167"/>
            <a:ext cx="13635554" cy="575007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64</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Mô hình Linear Regression không có các siêu tham số cần điều chỉnh như một số mô hình phức tạp khác nên có thể dùng cross-validation để xác thực siêu tham số</a:t>
            </a:r>
          </a:p>
        </p:txBody>
      </p:sp>
      <p:pic>
        <p:nvPicPr>
          <p:cNvPr id="5" name="Picture 4">
            <a:extLst>
              <a:ext uri="{FF2B5EF4-FFF2-40B4-BE49-F238E27FC236}">
                <a16:creationId xmlns:a16="http://schemas.microsoft.com/office/drawing/2014/main" id="{DD1F4C57-1A29-D574-E280-B37640599C75}"/>
              </a:ext>
            </a:extLst>
          </p:cNvPr>
          <p:cNvPicPr>
            <a:picLocks noChangeAspect="1"/>
          </p:cNvPicPr>
          <p:nvPr/>
        </p:nvPicPr>
        <p:blipFill>
          <a:blip r:embed="rId2"/>
          <a:stretch>
            <a:fillRect/>
          </a:stretch>
        </p:blipFill>
        <p:spPr>
          <a:xfrm>
            <a:off x="2062163" y="5255243"/>
            <a:ext cx="15308853" cy="2209800"/>
          </a:xfrm>
          <a:prstGeom prst="rect">
            <a:avLst/>
          </a:prstGeom>
        </p:spPr>
      </p:pic>
    </p:spTree>
    <p:extLst>
      <p:ext uri="{BB962C8B-B14F-4D97-AF65-F5344CB8AC3E}">
        <p14:creationId xmlns:p14="http://schemas.microsoft.com/office/powerpoint/2010/main" val="153316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65</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378565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Khi sử dụng scoring='neg_mean_squared_error', điểm số được trả về sẽ là giá trị âm của MSE, có nghĩa là mô hình càng tốt nếu giá trị này càng cao. Sau khi hoàn thiện cross-validation, ta có thể đổi dấu của kết quả để lấy giá trị MSE dương thực sự. Điều này giúp cho việc so sánh và đánh giá hiệu suất dễ dàng hơn, với giá trị MSE càng nhỏ thể hiện mô hình càng tốt.</a:t>
            </a:r>
          </a:p>
        </p:txBody>
      </p:sp>
    </p:spTree>
    <p:extLst>
      <p:ext uri="{BB962C8B-B14F-4D97-AF65-F5344CB8AC3E}">
        <p14:creationId xmlns:p14="http://schemas.microsoft.com/office/powerpoint/2010/main" val="1570604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66</a:t>
            </a:fld>
            <a:endParaRPr spc="-25"/>
          </a:p>
        </p:txBody>
      </p:sp>
      <p:pic>
        <p:nvPicPr>
          <p:cNvPr id="5" name="Picture 4">
            <a:extLst>
              <a:ext uri="{FF2B5EF4-FFF2-40B4-BE49-F238E27FC236}">
                <a16:creationId xmlns:a16="http://schemas.microsoft.com/office/drawing/2014/main" id="{4CAA1C66-46CD-E5E4-6540-800C7AF2F800}"/>
              </a:ext>
            </a:extLst>
          </p:cNvPr>
          <p:cNvPicPr>
            <a:picLocks noChangeAspect="1"/>
          </p:cNvPicPr>
          <p:nvPr/>
        </p:nvPicPr>
        <p:blipFill>
          <a:blip r:embed="rId2"/>
          <a:stretch>
            <a:fillRect/>
          </a:stretch>
        </p:blipFill>
        <p:spPr>
          <a:xfrm>
            <a:off x="2133600" y="2781300"/>
            <a:ext cx="13563600" cy="3349475"/>
          </a:xfrm>
          <a:prstGeom prst="rect">
            <a:avLst/>
          </a:prstGeom>
        </p:spPr>
      </p:pic>
      <p:sp>
        <p:nvSpPr>
          <p:cNvPr id="8" name="TextBox 7">
            <a:extLst>
              <a:ext uri="{FF2B5EF4-FFF2-40B4-BE49-F238E27FC236}">
                <a16:creationId xmlns:a16="http://schemas.microsoft.com/office/drawing/2014/main" id="{ADCFE359-5726-7A4A-EACC-6F6F73EEF55A}"/>
              </a:ext>
            </a:extLst>
          </p:cNvPr>
          <p:cNvSpPr txBox="1"/>
          <p:nvPr/>
        </p:nvSpPr>
        <p:spPr>
          <a:xfrm>
            <a:off x="2133600" y="65151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Dựa vào kết quả trên thì mô hình thể hiện không tốt vì giá trị mean_mse vẫn lớn nên ta phải tinh chỉnh</a:t>
            </a:r>
          </a:p>
        </p:txBody>
      </p:sp>
    </p:spTree>
    <p:extLst>
      <p:ext uri="{BB962C8B-B14F-4D97-AF65-F5344CB8AC3E}">
        <p14:creationId xmlns:p14="http://schemas.microsoft.com/office/powerpoint/2010/main" val="1386839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67</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938992"/>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Quá trình tinh chỉnh: sử dụng GridSearchCV để tìm kiếm siêu tham số tốt nhất cho một mô hình máy học và tinh chỉnh khi dùng validation data</a:t>
            </a:r>
          </a:p>
        </p:txBody>
      </p:sp>
      <p:pic>
        <p:nvPicPr>
          <p:cNvPr id="4" name="Picture 3">
            <a:extLst>
              <a:ext uri="{FF2B5EF4-FFF2-40B4-BE49-F238E27FC236}">
                <a16:creationId xmlns:a16="http://schemas.microsoft.com/office/drawing/2014/main" id="{B75E8348-3577-A0EE-5027-9301511011E2}"/>
              </a:ext>
            </a:extLst>
          </p:cNvPr>
          <p:cNvPicPr>
            <a:picLocks noChangeAspect="1"/>
          </p:cNvPicPr>
          <p:nvPr/>
        </p:nvPicPr>
        <p:blipFill>
          <a:blip r:embed="rId2"/>
          <a:stretch>
            <a:fillRect/>
          </a:stretch>
        </p:blipFill>
        <p:spPr>
          <a:xfrm>
            <a:off x="2209800" y="5098081"/>
            <a:ext cx="12268200" cy="4349044"/>
          </a:xfrm>
          <a:prstGeom prst="rect">
            <a:avLst/>
          </a:prstGeom>
        </p:spPr>
      </p:pic>
    </p:spTree>
    <p:extLst>
      <p:ext uri="{BB962C8B-B14F-4D97-AF65-F5344CB8AC3E}">
        <p14:creationId xmlns:p14="http://schemas.microsoft.com/office/powerpoint/2010/main" val="415528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68</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Sau khi đã tinh chỉnh siêu tham số thì so sánh 2 giá trị hiệu suất mô hình được tinh chỉnh trên tập và validation</a:t>
            </a:r>
          </a:p>
        </p:txBody>
      </p:sp>
      <p:pic>
        <p:nvPicPr>
          <p:cNvPr id="5" name="Picture 4">
            <a:extLst>
              <a:ext uri="{FF2B5EF4-FFF2-40B4-BE49-F238E27FC236}">
                <a16:creationId xmlns:a16="http://schemas.microsoft.com/office/drawing/2014/main" id="{BA3D9357-9833-F540-5272-FB042F074ABF}"/>
              </a:ext>
            </a:extLst>
          </p:cNvPr>
          <p:cNvPicPr>
            <a:picLocks noChangeAspect="1"/>
          </p:cNvPicPr>
          <p:nvPr/>
        </p:nvPicPr>
        <p:blipFill>
          <a:blip r:embed="rId2"/>
          <a:stretch>
            <a:fillRect/>
          </a:stretch>
        </p:blipFill>
        <p:spPr>
          <a:xfrm>
            <a:off x="2133600" y="4482528"/>
            <a:ext cx="13109689" cy="5080292"/>
          </a:xfrm>
          <a:prstGeom prst="rect">
            <a:avLst/>
          </a:prstGeom>
        </p:spPr>
      </p:pic>
    </p:spTree>
    <p:extLst>
      <p:ext uri="{BB962C8B-B14F-4D97-AF65-F5344CB8AC3E}">
        <p14:creationId xmlns:p14="http://schemas.microsoft.com/office/powerpoint/2010/main" val="1522095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69</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Đánh giá hiệu suất trên tập test</a:t>
            </a:r>
          </a:p>
        </p:txBody>
      </p:sp>
      <p:pic>
        <p:nvPicPr>
          <p:cNvPr id="4" name="Picture 3">
            <a:extLst>
              <a:ext uri="{FF2B5EF4-FFF2-40B4-BE49-F238E27FC236}">
                <a16:creationId xmlns:a16="http://schemas.microsoft.com/office/drawing/2014/main" id="{06F25922-DC19-8BC1-3C3E-E26636B822A6}"/>
              </a:ext>
            </a:extLst>
          </p:cNvPr>
          <p:cNvPicPr>
            <a:picLocks noChangeAspect="1"/>
          </p:cNvPicPr>
          <p:nvPr/>
        </p:nvPicPr>
        <p:blipFill>
          <a:blip r:embed="rId2"/>
          <a:stretch>
            <a:fillRect/>
          </a:stretch>
        </p:blipFill>
        <p:spPr>
          <a:xfrm>
            <a:off x="1981200" y="3866975"/>
            <a:ext cx="14697765" cy="5181320"/>
          </a:xfrm>
          <a:prstGeom prst="rect">
            <a:avLst/>
          </a:prstGeom>
        </p:spPr>
      </p:pic>
    </p:spTree>
    <p:extLst>
      <p:ext uri="{BB962C8B-B14F-4D97-AF65-F5344CB8AC3E}">
        <p14:creationId xmlns:p14="http://schemas.microsoft.com/office/powerpoint/2010/main" val="257385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7</a:t>
            </a:fld>
            <a:endParaRPr spc="-50"/>
          </a:p>
        </p:txBody>
      </p:sp>
      <p:sp>
        <p:nvSpPr>
          <p:cNvPr id="3" name="object 3"/>
          <p:cNvSpPr txBox="1"/>
          <p:nvPr/>
        </p:nvSpPr>
        <p:spPr>
          <a:xfrm>
            <a:off x="338137" y="2911992"/>
            <a:ext cx="17722214" cy="1181734"/>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B1: T</a:t>
            </a:r>
            <a:r>
              <a:rPr lang="vi-VN" sz="3600" b="0" i="0">
                <a:effectLst/>
                <a:latin typeface="Calibri" panose="020F0502020204030204" pitchFamily="34" charset="0"/>
                <a:cs typeface="Calibri" panose="020F0502020204030204" pitchFamily="34" charset="0"/>
              </a:rPr>
              <a:t>hu thập dữ liệu về các nguyên nhân tử vong ở trẻ em dưới 5 tuổi</a:t>
            </a:r>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D69FF4A4-E979-5768-E723-8CF068816244}"/>
              </a:ext>
            </a:extLst>
          </p:cNvPr>
          <p:cNvPicPr>
            <a:picLocks noChangeAspect="1"/>
          </p:cNvPicPr>
          <p:nvPr/>
        </p:nvPicPr>
        <p:blipFill>
          <a:blip r:embed="rId3"/>
          <a:stretch>
            <a:fillRect/>
          </a:stretch>
        </p:blipFill>
        <p:spPr>
          <a:xfrm>
            <a:off x="4953000" y="3772682"/>
            <a:ext cx="7249537" cy="6030167"/>
          </a:xfrm>
          <a:prstGeom prst="rect">
            <a:avLst/>
          </a:prstGeom>
        </p:spPr>
      </p:pic>
    </p:spTree>
    <p:extLst>
      <p:ext uri="{BB962C8B-B14F-4D97-AF65-F5344CB8AC3E}">
        <p14:creationId xmlns:p14="http://schemas.microsoft.com/office/powerpoint/2010/main" val="1343285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d</a:t>
            </a:r>
            <a:r>
              <a:t>.</a:t>
            </a:r>
            <a:r>
              <a:rPr spc="-65"/>
              <a:t> </a:t>
            </a:r>
            <a:r>
              <a:rPr lang="vi-VN" spc="-65"/>
              <a:t>Khá phá sự phân tán dữ liệu</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70</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Vẽ biểu đồ</a:t>
            </a:r>
          </a:p>
        </p:txBody>
      </p:sp>
      <p:pic>
        <p:nvPicPr>
          <p:cNvPr id="5" name="Picture 4">
            <a:extLst>
              <a:ext uri="{FF2B5EF4-FFF2-40B4-BE49-F238E27FC236}">
                <a16:creationId xmlns:a16="http://schemas.microsoft.com/office/drawing/2014/main" id="{DC8A48D2-4FCB-CDC7-B891-FDB854888098}"/>
              </a:ext>
            </a:extLst>
          </p:cNvPr>
          <p:cNvPicPr>
            <a:picLocks noChangeAspect="1"/>
          </p:cNvPicPr>
          <p:nvPr/>
        </p:nvPicPr>
        <p:blipFill>
          <a:blip r:embed="rId2"/>
          <a:stretch>
            <a:fillRect/>
          </a:stretch>
        </p:blipFill>
        <p:spPr>
          <a:xfrm>
            <a:off x="2133600" y="3794624"/>
            <a:ext cx="10221751" cy="5792008"/>
          </a:xfrm>
          <a:prstGeom prst="rect">
            <a:avLst/>
          </a:prstGeom>
        </p:spPr>
      </p:pic>
    </p:spTree>
    <p:extLst>
      <p:ext uri="{BB962C8B-B14F-4D97-AF65-F5344CB8AC3E}">
        <p14:creationId xmlns:p14="http://schemas.microsoft.com/office/powerpoint/2010/main" val="8854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885859"/>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Chia các feature thành independent và dependent variables phục vụ cho quá trình dự đoán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Independent: Các nguyên nhân tử vong không phải vì bệnh dịch, gồm: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Prematurity (Sinh non)</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Birth asphyxia/trauma (Ngạt sơ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Congenital anomalies (Dị tật bẩm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Injuries (Chấn thương)</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Dependent: Các nguyên nhân tử vong do bệnh dịch (HIV, bệnh tiêu chảy, ...)</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71</a:t>
            </a:fld>
            <a:endParaRPr spc="-25"/>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Liệt kê các features sử dụng để lấy dữ liệu làm independent variables: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72</a:t>
            </a:fld>
            <a:endParaRPr spc="-25"/>
          </a:p>
        </p:txBody>
      </p:sp>
      <p:pic>
        <p:nvPicPr>
          <p:cNvPr id="6" name="Picture 5">
            <a:extLst>
              <a:ext uri="{FF2B5EF4-FFF2-40B4-BE49-F238E27FC236}">
                <a16:creationId xmlns:a16="http://schemas.microsoft.com/office/drawing/2014/main" id="{CF8C6DC8-7A3C-ADAD-6AC2-4AEBA0887DDC}"/>
              </a:ext>
            </a:extLst>
          </p:cNvPr>
          <p:cNvPicPr>
            <a:picLocks noChangeAspect="1"/>
          </p:cNvPicPr>
          <p:nvPr/>
        </p:nvPicPr>
        <p:blipFill>
          <a:blip r:embed="rId2"/>
          <a:stretch>
            <a:fillRect/>
          </a:stretch>
        </p:blipFill>
        <p:spPr>
          <a:xfrm>
            <a:off x="1643062" y="4171814"/>
            <a:ext cx="14785250" cy="1505086"/>
          </a:xfrm>
          <a:prstGeom prst="rect">
            <a:avLst/>
          </a:prstGeom>
        </p:spPr>
      </p:pic>
    </p:spTree>
    <p:extLst>
      <p:ext uri="{BB962C8B-B14F-4D97-AF65-F5344CB8AC3E}">
        <p14:creationId xmlns:p14="http://schemas.microsoft.com/office/powerpoint/2010/main" val="1662761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3141245"/>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Phân chia dữ liệu và tạo các tập dữ liệu để train, test và validation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Tỉ lệ lựa chọn: </a:t>
            </a:r>
            <a:endParaRPr lang="en-US" sz="4000">
              <a:latin typeface="Calibri"/>
              <a:cs typeface="Calibri"/>
            </a:endParaRP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Train: Từ năm 2000 - 2012 (2522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Test: Từ năm 2013 - 2016 (776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Validation: Từ năm 2017 - 2021 (970 records)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73</a:t>
            </a:fld>
            <a:endParaRPr spc="-25"/>
          </a:p>
        </p:txBody>
      </p:sp>
      <p:pic>
        <p:nvPicPr>
          <p:cNvPr id="6" name="Picture 5">
            <a:extLst>
              <a:ext uri="{FF2B5EF4-FFF2-40B4-BE49-F238E27FC236}">
                <a16:creationId xmlns:a16="http://schemas.microsoft.com/office/drawing/2014/main" id="{2666DA95-F607-5873-E50C-013D5CDA91EC}"/>
              </a:ext>
            </a:extLst>
          </p:cNvPr>
          <p:cNvPicPr>
            <a:picLocks noChangeAspect="1"/>
          </p:cNvPicPr>
          <p:nvPr/>
        </p:nvPicPr>
        <p:blipFill>
          <a:blip r:embed="rId2"/>
          <a:stretch>
            <a:fillRect/>
          </a:stretch>
        </p:blipFill>
        <p:spPr>
          <a:xfrm>
            <a:off x="2133600" y="6362700"/>
            <a:ext cx="9716856" cy="2924583"/>
          </a:xfrm>
          <a:prstGeom prst="rect">
            <a:avLst/>
          </a:prstGeom>
        </p:spPr>
      </p:pic>
    </p:spTree>
    <p:extLst>
      <p:ext uri="{BB962C8B-B14F-4D97-AF65-F5344CB8AC3E}">
        <p14:creationId xmlns:p14="http://schemas.microsoft.com/office/powerpoint/2010/main" val="1497583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Khởi tạo mô hình với các tham số mặc định và huấn luyện mô hình</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74</a:t>
            </a:fld>
            <a:endParaRPr spc="-25"/>
          </a:p>
        </p:txBody>
      </p:sp>
      <p:pic>
        <p:nvPicPr>
          <p:cNvPr id="6" name="Picture 5">
            <a:extLst>
              <a:ext uri="{FF2B5EF4-FFF2-40B4-BE49-F238E27FC236}">
                <a16:creationId xmlns:a16="http://schemas.microsoft.com/office/drawing/2014/main" id="{5CC1238A-55B7-4A20-6FD2-B00075151CAA}"/>
              </a:ext>
            </a:extLst>
          </p:cNvPr>
          <p:cNvPicPr>
            <a:picLocks noChangeAspect="1"/>
          </p:cNvPicPr>
          <p:nvPr/>
        </p:nvPicPr>
        <p:blipFill>
          <a:blip r:embed="rId2"/>
          <a:stretch>
            <a:fillRect/>
          </a:stretch>
        </p:blipFill>
        <p:spPr>
          <a:xfrm>
            <a:off x="1676400" y="4076700"/>
            <a:ext cx="15020169" cy="2819400"/>
          </a:xfrm>
          <a:prstGeom prst="rect">
            <a:avLst/>
          </a:prstGeom>
        </p:spPr>
      </p:pic>
    </p:spTree>
    <p:extLst>
      <p:ext uri="{BB962C8B-B14F-4D97-AF65-F5344CB8AC3E}">
        <p14:creationId xmlns:p14="http://schemas.microsoft.com/office/powerpoint/2010/main" val="1774097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Vẽ biểu đồ</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75</a:t>
            </a:fld>
            <a:endParaRPr spc="-25"/>
          </a:p>
        </p:txBody>
      </p:sp>
      <p:pic>
        <p:nvPicPr>
          <p:cNvPr id="7" name="Picture 6">
            <a:extLst>
              <a:ext uri="{FF2B5EF4-FFF2-40B4-BE49-F238E27FC236}">
                <a16:creationId xmlns:a16="http://schemas.microsoft.com/office/drawing/2014/main" id="{D23A24E8-55E1-5BD4-C51E-C3FBA5101F0F}"/>
              </a:ext>
            </a:extLst>
          </p:cNvPr>
          <p:cNvPicPr>
            <a:picLocks noChangeAspect="1"/>
          </p:cNvPicPr>
          <p:nvPr/>
        </p:nvPicPr>
        <p:blipFill>
          <a:blip r:embed="rId2"/>
          <a:stretch>
            <a:fillRect/>
          </a:stretch>
        </p:blipFill>
        <p:spPr>
          <a:xfrm>
            <a:off x="2971800" y="4046651"/>
            <a:ext cx="9296400" cy="5516169"/>
          </a:xfrm>
          <a:prstGeom prst="rect">
            <a:avLst/>
          </a:prstGeom>
        </p:spPr>
      </p:pic>
    </p:spTree>
    <p:extLst>
      <p:ext uri="{BB962C8B-B14F-4D97-AF65-F5344CB8AC3E}">
        <p14:creationId xmlns:p14="http://schemas.microsoft.com/office/powerpoint/2010/main" val="4063843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Đánh giá bằng các thang đo lường</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76</a:t>
            </a:fld>
            <a:endParaRPr spc="-25"/>
          </a:p>
        </p:txBody>
      </p:sp>
      <p:pic>
        <p:nvPicPr>
          <p:cNvPr id="6" name="Picture 5">
            <a:extLst>
              <a:ext uri="{FF2B5EF4-FFF2-40B4-BE49-F238E27FC236}">
                <a16:creationId xmlns:a16="http://schemas.microsoft.com/office/drawing/2014/main" id="{C5C510F9-1974-8C50-957A-DB9F8059FBFB}"/>
              </a:ext>
            </a:extLst>
          </p:cNvPr>
          <p:cNvPicPr>
            <a:picLocks noChangeAspect="1"/>
          </p:cNvPicPr>
          <p:nvPr/>
        </p:nvPicPr>
        <p:blipFill>
          <a:blip r:embed="rId2"/>
          <a:stretch>
            <a:fillRect/>
          </a:stretch>
        </p:blipFill>
        <p:spPr>
          <a:xfrm>
            <a:off x="1676400" y="4392158"/>
            <a:ext cx="14678462" cy="3189742"/>
          </a:xfrm>
          <a:prstGeom prst="rect">
            <a:avLst/>
          </a:prstGeom>
        </p:spPr>
      </p:pic>
    </p:spTree>
    <p:extLst>
      <p:ext uri="{BB962C8B-B14F-4D97-AF65-F5344CB8AC3E}">
        <p14:creationId xmlns:p14="http://schemas.microsoft.com/office/powerpoint/2010/main" val="817503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4359527"/>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Thực hiện tinh chỉnh thử nghiệm: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Feature engineering: Thêm feature 'Year' trong cả hai bên variables, sẽ xuất hiện collinearity.</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 Xử lí vấn đề collinearity bằng cách sử dụng mô hình chính quy hóa Ridge, Lasso.</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Hyperparameters adjusting: Thay đổi các parameter trong các mô hình Linear Regression.</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77</a:t>
            </a:fld>
            <a:endParaRPr spc="-25"/>
          </a:p>
        </p:txBody>
      </p:sp>
    </p:spTree>
    <p:extLst>
      <p:ext uri="{BB962C8B-B14F-4D97-AF65-F5344CB8AC3E}">
        <p14:creationId xmlns:p14="http://schemas.microsoft.com/office/powerpoint/2010/main" val="57115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78</a:t>
            </a:fld>
            <a:endParaRPr spc="-25"/>
          </a:p>
        </p:txBody>
      </p:sp>
      <p:pic>
        <p:nvPicPr>
          <p:cNvPr id="8" name="Picture 7">
            <a:extLst>
              <a:ext uri="{FF2B5EF4-FFF2-40B4-BE49-F238E27FC236}">
                <a16:creationId xmlns:a16="http://schemas.microsoft.com/office/drawing/2014/main" id="{9A0E9A41-4015-BCCC-8E5F-A641115DC457}"/>
              </a:ext>
            </a:extLst>
          </p:cNvPr>
          <p:cNvPicPr>
            <a:picLocks noChangeAspect="1"/>
          </p:cNvPicPr>
          <p:nvPr/>
        </p:nvPicPr>
        <p:blipFill>
          <a:blip r:embed="rId2"/>
          <a:stretch>
            <a:fillRect/>
          </a:stretch>
        </p:blipFill>
        <p:spPr>
          <a:xfrm>
            <a:off x="1828800" y="4076700"/>
            <a:ext cx="14727292" cy="4343400"/>
          </a:xfrm>
          <a:prstGeom prst="rect">
            <a:avLst/>
          </a:prstGeom>
        </p:spPr>
      </p:pic>
    </p:spTree>
    <p:extLst>
      <p:ext uri="{BB962C8B-B14F-4D97-AF65-F5344CB8AC3E}">
        <p14:creationId xmlns:p14="http://schemas.microsoft.com/office/powerpoint/2010/main" val="3416988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Ridge</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79</a:t>
            </a:fld>
            <a:endParaRPr spc="-25"/>
          </a:p>
        </p:txBody>
      </p:sp>
      <p:pic>
        <p:nvPicPr>
          <p:cNvPr id="7" name="Picture 6">
            <a:extLst>
              <a:ext uri="{FF2B5EF4-FFF2-40B4-BE49-F238E27FC236}">
                <a16:creationId xmlns:a16="http://schemas.microsoft.com/office/drawing/2014/main" id="{0F1C8312-42F3-2EE0-9727-293665E058DD}"/>
              </a:ext>
            </a:extLst>
          </p:cNvPr>
          <p:cNvPicPr>
            <a:picLocks noChangeAspect="1"/>
          </p:cNvPicPr>
          <p:nvPr/>
        </p:nvPicPr>
        <p:blipFill>
          <a:blip r:embed="rId2"/>
          <a:stretch>
            <a:fillRect/>
          </a:stretch>
        </p:blipFill>
        <p:spPr>
          <a:xfrm>
            <a:off x="3962399" y="4152900"/>
            <a:ext cx="8010305" cy="4800600"/>
          </a:xfrm>
          <a:prstGeom prst="rect">
            <a:avLst/>
          </a:prstGeom>
        </p:spPr>
      </p:pic>
    </p:spTree>
    <p:extLst>
      <p:ext uri="{BB962C8B-B14F-4D97-AF65-F5344CB8AC3E}">
        <p14:creationId xmlns:p14="http://schemas.microsoft.com/office/powerpoint/2010/main" val="250762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8</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B2: Thu thập dữ liệu về các quốc gia được thống kê trong Indicator MORT_100</a:t>
            </a:r>
            <a:endParaRPr lang="vi-VN" sz="4000" b="0" i="0">
              <a:effectLst/>
              <a:latin typeface="-apple-system"/>
            </a:endParaRPr>
          </a:p>
        </p:txBody>
      </p:sp>
      <p:pic>
        <p:nvPicPr>
          <p:cNvPr id="7" name="Picture 6">
            <a:extLst>
              <a:ext uri="{FF2B5EF4-FFF2-40B4-BE49-F238E27FC236}">
                <a16:creationId xmlns:a16="http://schemas.microsoft.com/office/drawing/2014/main" id="{655111CA-6B7A-8B6D-A5A6-78E7E1B0BBBA}"/>
              </a:ext>
            </a:extLst>
          </p:cNvPr>
          <p:cNvPicPr>
            <a:picLocks noChangeAspect="1"/>
          </p:cNvPicPr>
          <p:nvPr/>
        </p:nvPicPr>
        <p:blipFill>
          <a:blip r:embed="rId3"/>
          <a:stretch>
            <a:fillRect/>
          </a:stretch>
        </p:blipFill>
        <p:spPr>
          <a:xfrm>
            <a:off x="6019800" y="3902618"/>
            <a:ext cx="5031646" cy="5812419"/>
          </a:xfrm>
          <a:prstGeom prst="rect">
            <a:avLst/>
          </a:prstGeom>
        </p:spPr>
      </p:pic>
    </p:spTree>
    <p:extLst>
      <p:ext uri="{BB962C8B-B14F-4D97-AF65-F5344CB8AC3E}">
        <p14:creationId xmlns:p14="http://schemas.microsoft.com/office/powerpoint/2010/main" val="103346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Lasso</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80</a:t>
            </a:fld>
            <a:endParaRPr spc="-25"/>
          </a:p>
        </p:txBody>
      </p:sp>
      <p:pic>
        <p:nvPicPr>
          <p:cNvPr id="6" name="Picture 5">
            <a:extLst>
              <a:ext uri="{FF2B5EF4-FFF2-40B4-BE49-F238E27FC236}">
                <a16:creationId xmlns:a16="http://schemas.microsoft.com/office/drawing/2014/main" id="{8A1AA555-9616-A75F-93B3-D8EDDF881A0F}"/>
              </a:ext>
            </a:extLst>
          </p:cNvPr>
          <p:cNvPicPr>
            <a:picLocks noChangeAspect="1"/>
          </p:cNvPicPr>
          <p:nvPr/>
        </p:nvPicPr>
        <p:blipFill>
          <a:blip r:embed="rId2"/>
          <a:stretch>
            <a:fillRect/>
          </a:stretch>
        </p:blipFill>
        <p:spPr>
          <a:xfrm>
            <a:off x="4343400" y="4182908"/>
            <a:ext cx="7813294" cy="4800600"/>
          </a:xfrm>
          <a:prstGeom prst="rect">
            <a:avLst/>
          </a:prstGeom>
        </p:spPr>
      </p:pic>
    </p:spTree>
    <p:extLst>
      <p:ext uri="{BB962C8B-B14F-4D97-AF65-F5344CB8AC3E}">
        <p14:creationId xmlns:p14="http://schemas.microsoft.com/office/powerpoint/2010/main" val="3808592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187166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Ridge + tinh chỉnh tham số</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alpha (float, mặc định là 1.0): Độ mạnh của việc điều chuẩn. Giá trị cao của </a:t>
            </a:r>
            <a:r>
              <a:rPr lang="el-GR" sz="4000">
                <a:latin typeface="Calibri"/>
                <a:cs typeface="Calibri"/>
              </a:rPr>
              <a:t>α </a:t>
            </a:r>
            <a:r>
              <a:rPr lang="vi-VN" sz="4000">
                <a:latin typeface="Calibri"/>
                <a:cs typeface="Calibri"/>
              </a:rPr>
              <a:t>sẽ dẫn đến việc điều chuẩn mạnh mẽ hơn.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81</a:t>
            </a:fld>
            <a:endParaRPr spc="-25"/>
          </a:p>
        </p:txBody>
      </p:sp>
      <p:pic>
        <p:nvPicPr>
          <p:cNvPr id="7" name="Picture 6">
            <a:extLst>
              <a:ext uri="{FF2B5EF4-FFF2-40B4-BE49-F238E27FC236}">
                <a16:creationId xmlns:a16="http://schemas.microsoft.com/office/drawing/2014/main" id="{F7B5B187-F7D0-33D7-F7E7-1B625AE1728E}"/>
              </a:ext>
            </a:extLst>
          </p:cNvPr>
          <p:cNvPicPr>
            <a:picLocks noChangeAspect="1"/>
          </p:cNvPicPr>
          <p:nvPr/>
        </p:nvPicPr>
        <p:blipFill>
          <a:blip r:embed="rId2"/>
          <a:stretch>
            <a:fillRect/>
          </a:stretch>
        </p:blipFill>
        <p:spPr>
          <a:xfrm>
            <a:off x="4800600" y="4549941"/>
            <a:ext cx="7732078" cy="5008116"/>
          </a:xfrm>
          <a:prstGeom prst="rect">
            <a:avLst/>
          </a:prstGeom>
        </p:spPr>
      </p:pic>
    </p:spTree>
    <p:extLst>
      <p:ext uri="{BB962C8B-B14F-4D97-AF65-F5344CB8AC3E}">
        <p14:creationId xmlns:p14="http://schemas.microsoft.com/office/powerpoint/2010/main" val="2502153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pt-BR" sz="4000">
                <a:latin typeface="Calibri"/>
                <a:cs typeface="Calibri"/>
              </a:rPr>
              <a:t>Lasso + tinh chỉnh tham số</a:t>
            </a: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82</a:t>
            </a:fld>
            <a:endParaRPr spc="-25"/>
          </a:p>
        </p:txBody>
      </p:sp>
      <p:pic>
        <p:nvPicPr>
          <p:cNvPr id="6" name="Picture 5">
            <a:extLst>
              <a:ext uri="{FF2B5EF4-FFF2-40B4-BE49-F238E27FC236}">
                <a16:creationId xmlns:a16="http://schemas.microsoft.com/office/drawing/2014/main" id="{2D97B2B6-4257-69FF-6C2A-B8B5233032D6}"/>
              </a:ext>
            </a:extLst>
          </p:cNvPr>
          <p:cNvPicPr>
            <a:picLocks noChangeAspect="1"/>
          </p:cNvPicPr>
          <p:nvPr/>
        </p:nvPicPr>
        <p:blipFill>
          <a:blip r:embed="rId2"/>
          <a:stretch>
            <a:fillRect/>
          </a:stretch>
        </p:blipFill>
        <p:spPr>
          <a:xfrm>
            <a:off x="4191000" y="3619500"/>
            <a:ext cx="8573944" cy="5123813"/>
          </a:xfrm>
          <a:prstGeom prst="rect">
            <a:avLst/>
          </a:prstGeom>
        </p:spPr>
      </p:pic>
    </p:spTree>
    <p:extLst>
      <p:ext uri="{BB962C8B-B14F-4D97-AF65-F5344CB8AC3E}">
        <p14:creationId xmlns:p14="http://schemas.microsoft.com/office/powerpoint/2010/main" val="2680721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1412" y="3436442"/>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3725684"/>
            <a:ext cx="541020" cy="1245235"/>
          </a:xfrm>
          <a:prstGeom prst="rect">
            <a:avLst/>
          </a:prstGeom>
        </p:spPr>
        <p:txBody>
          <a:bodyPr vert="horz" wrap="square" lIns="0" tIns="13335" rIns="0" bIns="0" rtlCol="0">
            <a:spAutoFit/>
          </a:bodyPr>
          <a:lstStyle/>
          <a:p>
            <a:pPr marL="12700">
              <a:lnSpc>
                <a:spcPct val="100000"/>
              </a:lnSpc>
              <a:spcBef>
                <a:spcPts val="105"/>
              </a:spcBef>
            </a:pPr>
            <a:r>
              <a:rPr lang="vi-VN" sz="8000" b="1" spc="-50">
                <a:solidFill>
                  <a:srgbClr val="2F2925"/>
                </a:solidFill>
                <a:latin typeface="Calibri"/>
                <a:cs typeface="Calibri"/>
              </a:rPr>
              <a:t>5</a:t>
            </a:r>
            <a:endParaRPr sz="8000">
              <a:latin typeface="Calibri"/>
              <a:cs typeface="Calibri"/>
            </a:endParaRPr>
          </a:p>
        </p:txBody>
      </p:sp>
      <p:sp>
        <p:nvSpPr>
          <p:cNvPr id="6" name="object 6"/>
          <p:cNvSpPr txBox="1">
            <a:spLocks noGrp="1"/>
          </p:cNvSpPr>
          <p:nvPr>
            <p:ph type="title"/>
          </p:nvPr>
        </p:nvSpPr>
        <p:spPr>
          <a:xfrm>
            <a:off x="4980559" y="3436442"/>
            <a:ext cx="11631041" cy="1594026"/>
          </a:xfrm>
          <a:prstGeom prst="rect">
            <a:avLst/>
          </a:prstGeom>
        </p:spPr>
        <p:txBody>
          <a:bodyPr vert="horz" wrap="square" lIns="0" tIns="115570" rIns="0" bIns="0" rtlCol="0">
            <a:spAutoFit/>
          </a:bodyPr>
          <a:lstStyle/>
          <a:p>
            <a:pPr marL="12700">
              <a:lnSpc>
                <a:spcPct val="100000"/>
              </a:lnSpc>
              <a:spcBef>
                <a:spcPts val="910"/>
              </a:spcBef>
            </a:pPr>
            <a:r>
              <a:rPr lang="vi-VN" sz="9600"/>
              <a:t>Tổng hợp lại quá trình</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83</a:t>
            </a:fld>
            <a:endParaRPr spc="-25"/>
          </a:p>
        </p:txBody>
      </p:sp>
    </p:spTree>
    <p:extLst>
      <p:ext uri="{BB962C8B-B14F-4D97-AF65-F5344CB8AC3E}">
        <p14:creationId xmlns:p14="http://schemas.microsoft.com/office/powerpoint/2010/main" val="2486113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68" y="236600"/>
            <a:ext cx="4841240" cy="559435"/>
          </a:xfrm>
          <a:prstGeom prst="rect">
            <a:avLst/>
          </a:prstGeom>
        </p:spPr>
        <p:txBody>
          <a:bodyPr vert="horz" wrap="square" lIns="0" tIns="12700" rIns="0" bIns="0" rtlCol="0">
            <a:spAutoFit/>
          </a:bodyPr>
          <a:lstStyle/>
          <a:p>
            <a:pPr marL="12700">
              <a:lnSpc>
                <a:spcPct val="100000"/>
              </a:lnSpc>
              <a:spcBef>
                <a:spcPts val="100"/>
              </a:spcBef>
            </a:pPr>
            <a:r>
              <a:rPr sz="3500"/>
              <a:t>Tiến</a:t>
            </a:r>
            <a:r>
              <a:rPr sz="3500" spc="-20"/>
              <a:t> </a:t>
            </a:r>
            <a:r>
              <a:rPr sz="3500"/>
              <a:t>trình</a:t>
            </a:r>
            <a:r>
              <a:rPr sz="3500" spc="-10"/>
              <a:t> </a:t>
            </a:r>
            <a:r>
              <a:rPr sz="3500"/>
              <a:t>thực</a:t>
            </a:r>
            <a:r>
              <a:rPr sz="3500" spc="-30"/>
              <a:t> </a:t>
            </a:r>
            <a:r>
              <a:rPr sz="3500"/>
              <a:t>hiện</a:t>
            </a:r>
            <a:r>
              <a:rPr sz="3500" spc="-30"/>
              <a:t> </a:t>
            </a:r>
            <a:r>
              <a:rPr sz="3500"/>
              <a:t>đồ</a:t>
            </a:r>
            <a:r>
              <a:rPr sz="3500" spc="-1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84</a:t>
            </a:fld>
            <a:endParaRPr spc="-25"/>
          </a:p>
        </p:txBody>
      </p:sp>
      <p:pic>
        <p:nvPicPr>
          <p:cNvPr id="7" name="Picture 6">
            <a:extLst>
              <a:ext uri="{FF2B5EF4-FFF2-40B4-BE49-F238E27FC236}">
                <a16:creationId xmlns:a16="http://schemas.microsoft.com/office/drawing/2014/main" id="{ED0620D6-A56E-3095-5F3F-3EA344D28749}"/>
              </a:ext>
            </a:extLst>
          </p:cNvPr>
          <p:cNvPicPr>
            <a:picLocks noChangeAspect="1"/>
          </p:cNvPicPr>
          <p:nvPr/>
        </p:nvPicPr>
        <p:blipFill>
          <a:blip r:embed="rId2"/>
          <a:stretch>
            <a:fillRect/>
          </a:stretch>
        </p:blipFill>
        <p:spPr>
          <a:xfrm>
            <a:off x="1584857" y="1390126"/>
            <a:ext cx="15118285" cy="750674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077" y="304241"/>
            <a:ext cx="7150100" cy="560070"/>
          </a:xfrm>
          <a:prstGeom prst="rect">
            <a:avLst/>
          </a:prstGeom>
        </p:spPr>
        <p:txBody>
          <a:bodyPr vert="horz" wrap="square" lIns="0" tIns="13335" rIns="0" bIns="0" rtlCol="0">
            <a:spAutoFit/>
          </a:bodyPr>
          <a:lstStyle/>
          <a:p>
            <a:pPr marL="12700">
              <a:lnSpc>
                <a:spcPct val="100000"/>
              </a:lnSpc>
              <a:spcBef>
                <a:spcPts val="105"/>
              </a:spcBef>
            </a:pPr>
            <a:r>
              <a:rPr sz="3500"/>
              <a:t>Tổng</a:t>
            </a:r>
            <a:r>
              <a:rPr sz="3500" spc="-30"/>
              <a:t> </a:t>
            </a:r>
            <a:r>
              <a:rPr sz="3500"/>
              <a:t>hợp</a:t>
            </a:r>
            <a:r>
              <a:rPr sz="3500" spc="-30"/>
              <a:t> </a:t>
            </a:r>
            <a:r>
              <a:rPr sz="3500"/>
              <a:t>lại</a:t>
            </a:r>
            <a:r>
              <a:rPr sz="3500" spc="-15"/>
              <a:t> </a:t>
            </a:r>
            <a:r>
              <a:rPr sz="3500"/>
              <a:t>quá</a:t>
            </a:r>
            <a:r>
              <a:rPr sz="3500" spc="-35"/>
              <a:t> </a:t>
            </a:r>
            <a:r>
              <a:rPr sz="3500"/>
              <a:t>trình</a:t>
            </a:r>
            <a:r>
              <a:rPr sz="3500" spc="-30"/>
              <a:t> </a:t>
            </a:r>
            <a:r>
              <a:rPr sz="3500"/>
              <a:t>thực</a:t>
            </a:r>
            <a:r>
              <a:rPr sz="3500" spc="-20"/>
              <a:t> </a:t>
            </a:r>
            <a:r>
              <a:rPr sz="3500"/>
              <a:t>hiện</a:t>
            </a:r>
            <a:r>
              <a:rPr sz="3500" spc="-40"/>
              <a:t> </a:t>
            </a:r>
            <a:r>
              <a:rPr sz="3500"/>
              <a:t>đồ</a:t>
            </a:r>
            <a:r>
              <a:rPr sz="3500" spc="-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85</a:t>
            </a:fld>
            <a:endParaRPr spc="-25"/>
          </a:p>
        </p:txBody>
      </p:sp>
      <p:graphicFrame>
        <p:nvGraphicFramePr>
          <p:cNvPr id="3" name="object 3"/>
          <p:cNvGraphicFramePr>
            <a:graphicFrameLocks noGrp="1"/>
          </p:cNvGraphicFramePr>
          <p:nvPr>
            <p:extLst>
              <p:ext uri="{D42A27DB-BD31-4B8C-83A1-F6EECF244321}">
                <p14:modId xmlns:p14="http://schemas.microsoft.com/office/powerpoint/2010/main" val="806127086"/>
              </p:ext>
            </p:extLst>
          </p:nvPr>
        </p:nvGraphicFramePr>
        <p:xfrm>
          <a:off x="2057400" y="1072844"/>
          <a:ext cx="14554199" cy="8523313"/>
        </p:xfrm>
        <a:graphic>
          <a:graphicData uri="http://schemas.openxmlformats.org/drawingml/2006/table">
            <a:tbl>
              <a:tblPr firstRow="1" bandRow="1">
                <a:tableStyleId>{2D5ABB26-0587-4C30-8999-92F81FD0307C}</a:tableStyleId>
              </a:tblPr>
              <a:tblGrid>
                <a:gridCol w="765810">
                  <a:extLst>
                    <a:ext uri="{9D8B030D-6E8A-4147-A177-3AD203B41FA5}">
                      <a16:colId xmlns:a16="http://schemas.microsoft.com/office/drawing/2014/main" val="20000"/>
                    </a:ext>
                  </a:extLst>
                </a:gridCol>
                <a:gridCol w="2505710">
                  <a:extLst>
                    <a:ext uri="{9D8B030D-6E8A-4147-A177-3AD203B41FA5}">
                      <a16:colId xmlns:a16="http://schemas.microsoft.com/office/drawing/2014/main" val="20001"/>
                    </a:ext>
                  </a:extLst>
                </a:gridCol>
                <a:gridCol w="5782310">
                  <a:extLst>
                    <a:ext uri="{9D8B030D-6E8A-4147-A177-3AD203B41FA5}">
                      <a16:colId xmlns:a16="http://schemas.microsoft.com/office/drawing/2014/main" val="20002"/>
                    </a:ext>
                  </a:extLst>
                </a:gridCol>
                <a:gridCol w="5500369">
                  <a:extLst>
                    <a:ext uri="{9D8B030D-6E8A-4147-A177-3AD203B41FA5}">
                      <a16:colId xmlns:a16="http://schemas.microsoft.com/office/drawing/2014/main" val="20003"/>
                    </a:ext>
                  </a:extLst>
                </a:gridCol>
              </a:tblGrid>
              <a:tr h="998858">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spc="-25">
                          <a:latin typeface="Calibri"/>
                          <a:cs typeface="Calibri"/>
                        </a:rPr>
                        <a:t>STT</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621030">
                        <a:lnSpc>
                          <a:spcPct val="100000"/>
                        </a:lnSpc>
                        <a:spcBef>
                          <a:spcPts val="5"/>
                        </a:spcBef>
                      </a:pPr>
                      <a:r>
                        <a:rPr sz="2500" b="1">
                          <a:latin typeface="Calibri"/>
                          <a:cs typeface="Calibri"/>
                        </a:rPr>
                        <a:t>Họ</a:t>
                      </a:r>
                      <a:r>
                        <a:rPr sz="2500" b="1" spc="-25">
                          <a:latin typeface="Calibri"/>
                          <a:cs typeface="Calibri"/>
                        </a:rPr>
                        <a:t> </a:t>
                      </a:r>
                      <a:r>
                        <a:rPr sz="2500" b="1">
                          <a:latin typeface="Calibri"/>
                          <a:cs typeface="Calibri"/>
                        </a:rPr>
                        <a:t>và</a:t>
                      </a:r>
                      <a:r>
                        <a:rPr sz="2500" b="1" spc="-20">
                          <a:latin typeface="Calibri"/>
                          <a:cs typeface="Calibri"/>
                        </a:rPr>
                        <a:t> </a:t>
                      </a:r>
                      <a:r>
                        <a:rPr sz="2500" b="1" spc="-25">
                          <a:latin typeface="Calibri"/>
                          <a:cs typeface="Calibri"/>
                        </a:rPr>
                        <a:t>tên</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a:latin typeface="Calibri"/>
                          <a:cs typeface="Calibri"/>
                        </a:rPr>
                        <a:t>Khó</a:t>
                      </a:r>
                      <a:r>
                        <a:rPr sz="2500" b="1" spc="-45">
                          <a:latin typeface="Calibri"/>
                          <a:cs typeface="Calibri"/>
                        </a:rPr>
                        <a:t> </a:t>
                      </a:r>
                      <a:r>
                        <a:rPr sz="2500" b="1">
                          <a:latin typeface="Calibri"/>
                          <a:cs typeface="Calibri"/>
                        </a:rPr>
                        <a:t>khăn</a:t>
                      </a:r>
                      <a:r>
                        <a:rPr sz="2500" b="1" spc="-45">
                          <a:latin typeface="Calibri"/>
                          <a:cs typeface="Calibri"/>
                        </a:rPr>
                        <a:t> </a:t>
                      </a:r>
                      <a:r>
                        <a:rPr sz="2500" b="1">
                          <a:latin typeface="Calibri"/>
                          <a:cs typeface="Calibri"/>
                        </a:rPr>
                        <a:t>mắc</a:t>
                      </a:r>
                      <a:r>
                        <a:rPr sz="2500" b="1" spc="-10">
                          <a:latin typeface="Calibri"/>
                          <a:cs typeface="Calibri"/>
                        </a:rPr>
                        <a:t> </a:t>
                      </a:r>
                      <a:r>
                        <a:rPr sz="2500" b="1" spc="-20">
                          <a:latin typeface="Calibri"/>
                          <a:cs typeface="Calibri"/>
                        </a:rPr>
                        <a:t>phải</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2540" algn="ctr">
                        <a:lnSpc>
                          <a:spcPct val="100000"/>
                        </a:lnSpc>
                        <a:spcBef>
                          <a:spcPts val="5"/>
                        </a:spcBef>
                      </a:pPr>
                      <a:r>
                        <a:rPr sz="2500" b="1">
                          <a:latin typeface="Calibri"/>
                          <a:cs typeface="Calibri"/>
                        </a:rPr>
                        <a:t>Bài</a:t>
                      </a:r>
                      <a:r>
                        <a:rPr sz="2500" b="1" spc="-25">
                          <a:latin typeface="Calibri"/>
                          <a:cs typeface="Calibri"/>
                        </a:rPr>
                        <a:t> </a:t>
                      </a:r>
                      <a:r>
                        <a:rPr sz="2500" b="1">
                          <a:latin typeface="Calibri"/>
                          <a:cs typeface="Calibri"/>
                        </a:rPr>
                        <a:t>học</a:t>
                      </a:r>
                      <a:r>
                        <a:rPr sz="2500" b="1" spc="-25">
                          <a:latin typeface="Calibri"/>
                          <a:cs typeface="Calibri"/>
                        </a:rPr>
                        <a:t> </a:t>
                      </a:r>
                      <a:r>
                        <a:rPr sz="2500" b="1">
                          <a:latin typeface="Calibri"/>
                          <a:cs typeface="Calibri"/>
                        </a:rPr>
                        <a:t>rút</a:t>
                      </a:r>
                      <a:r>
                        <a:rPr sz="2500" b="1" spc="-25">
                          <a:latin typeface="Calibri"/>
                          <a:cs typeface="Calibri"/>
                        </a:rPr>
                        <a:t> ra</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623865">
                <a:tc>
                  <a:txBody>
                    <a:bodyPr/>
                    <a:lstStyle/>
                    <a:p>
                      <a:pPr>
                        <a:lnSpc>
                          <a:spcPct val="100000"/>
                        </a:lnSpc>
                        <a:spcBef>
                          <a:spcPts val="1125"/>
                        </a:spcBef>
                      </a:pPr>
                      <a:endParaRPr sz="2500">
                        <a:latin typeface="Times New Roman"/>
                        <a:cs typeface="Times New Roman"/>
                      </a:endParaRPr>
                    </a:p>
                    <a:p>
                      <a:pPr algn="ctr">
                        <a:lnSpc>
                          <a:spcPct val="100000"/>
                        </a:lnSpc>
                      </a:pPr>
                      <a:r>
                        <a:rPr sz="2500" spc="-50">
                          <a:latin typeface="Calibri"/>
                          <a:cs typeface="Calibri"/>
                        </a:rPr>
                        <a:t>1</a:t>
                      </a:r>
                      <a:endParaRPr sz="2500">
                        <a:latin typeface="Calibri"/>
                        <a:cs typeface="Calibri"/>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25"/>
                        </a:spcBef>
                      </a:pPr>
                      <a:r>
                        <a:rPr lang="vi-VN" sz="2500">
                          <a:latin typeface="Calibri" panose="020F0502020204030204" pitchFamily="34" charset="0"/>
                          <a:cs typeface="Calibri" panose="020F0502020204030204" pitchFamily="34" charset="0"/>
                        </a:rPr>
                        <a:t>Võ Đức Lợi</a:t>
                      </a:r>
                      <a:endParaRPr sz="2500">
                        <a:latin typeface="Calibri" panose="020F0502020204030204" pitchFamily="34" charset="0"/>
                        <a:cs typeface="Calibri" panose="020F0502020204030204" pitchFamily="34" charset="0"/>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325" indent="109220" algn="just">
                        <a:lnSpc>
                          <a:spcPct val="100000"/>
                        </a:lnSpc>
                        <a:spcBef>
                          <a:spcPts val="1000"/>
                        </a:spcBef>
                      </a:pPr>
                      <a:r>
                        <a:rPr lang="vi-VN" sz="2500">
                          <a:latin typeface="Calibri"/>
                          <a:cs typeface="Calibri"/>
                        </a:rPr>
                        <a:t>Chọn đề tài và nguồn dữ liệu để thu thập, chọn lọc dữ liệu từ nguồn để dễ dàng cho việc xử lý ở các giai đoạn sau</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8275">
                        <a:lnSpc>
                          <a:spcPct val="100000"/>
                        </a:lnSpc>
                        <a:spcBef>
                          <a:spcPts val="2500"/>
                        </a:spcBef>
                      </a:pPr>
                      <a:r>
                        <a:rPr lang="vi-VN" sz="2500">
                          <a:latin typeface="Calibri"/>
                          <a:cs typeface="Calibri"/>
                        </a:rPr>
                        <a:t>Dành nhiều thời gian hơn cho quá trình thu thập</a:t>
                      </a:r>
                      <a:endParaRPr sz="2500">
                        <a:latin typeface="Calibri"/>
                        <a:cs typeface="Calibri"/>
                      </a:endParaRPr>
                    </a:p>
                  </a:txBody>
                  <a:tcPr marL="0" marR="0" marT="317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623865">
                <a:tc>
                  <a:txBody>
                    <a:bodyPr/>
                    <a:lstStyle/>
                    <a:p>
                      <a:pPr>
                        <a:lnSpc>
                          <a:spcPct val="100000"/>
                        </a:lnSpc>
                        <a:spcBef>
                          <a:spcPts val="1130"/>
                        </a:spcBef>
                      </a:pPr>
                      <a:endParaRPr sz="2500">
                        <a:latin typeface="Times New Roman"/>
                        <a:cs typeface="Times New Roman"/>
                      </a:endParaRPr>
                    </a:p>
                    <a:p>
                      <a:pPr algn="ctr">
                        <a:lnSpc>
                          <a:spcPct val="100000"/>
                        </a:lnSpc>
                      </a:pPr>
                      <a:r>
                        <a:rPr sz="2500" spc="-50">
                          <a:latin typeface="Calibri"/>
                          <a:cs typeface="Calibri"/>
                        </a:rPr>
                        <a:t>2</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r>
                        <a:rPr lang="vi-VN" sz="2500">
                          <a:latin typeface="Calibri" panose="020F0502020204030204" pitchFamily="34" charset="0"/>
                          <a:cs typeface="Calibri" panose="020F0502020204030204" pitchFamily="34" charset="0"/>
                        </a:rPr>
                        <a:t>Đặng Thiên Long</a:t>
                      </a:r>
                      <a:endParaRPr sz="2500">
                        <a:latin typeface="Calibri" panose="020F0502020204030204" pitchFamily="34" charset="0"/>
                        <a:cs typeface="Calibri" panose="020F0502020204030204" pitchFamily="34" charset="0"/>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960" indent="86360" algn="just">
                        <a:lnSpc>
                          <a:spcPct val="100000"/>
                        </a:lnSpc>
                        <a:spcBef>
                          <a:spcPts val="1000"/>
                        </a:spcBef>
                      </a:pPr>
                      <a:r>
                        <a:rPr sz="2500">
                          <a:latin typeface="Calibri"/>
                          <a:cs typeface="Calibri"/>
                        </a:rPr>
                        <a:t>Vì</a:t>
                      </a:r>
                      <a:r>
                        <a:rPr sz="2500" spc="70">
                          <a:latin typeface="Calibri"/>
                          <a:cs typeface="Calibri"/>
                        </a:rPr>
                        <a:t> </a:t>
                      </a:r>
                      <a:r>
                        <a:rPr sz="2500">
                          <a:latin typeface="Calibri"/>
                          <a:cs typeface="Calibri"/>
                        </a:rPr>
                        <a:t>tập</a:t>
                      </a:r>
                      <a:r>
                        <a:rPr sz="2500" spc="85">
                          <a:latin typeface="Calibri"/>
                          <a:cs typeface="Calibri"/>
                        </a:rPr>
                        <a:t> </a:t>
                      </a:r>
                      <a:r>
                        <a:rPr sz="2500">
                          <a:latin typeface="Calibri"/>
                          <a:cs typeface="Calibri"/>
                        </a:rPr>
                        <a:t>dữ</a:t>
                      </a:r>
                      <a:r>
                        <a:rPr sz="2500" spc="80">
                          <a:latin typeface="Calibri"/>
                          <a:cs typeface="Calibri"/>
                        </a:rPr>
                        <a:t> </a:t>
                      </a:r>
                      <a:r>
                        <a:rPr sz="2500">
                          <a:latin typeface="Calibri"/>
                          <a:cs typeface="Calibri"/>
                        </a:rPr>
                        <a:t>liệu</a:t>
                      </a:r>
                      <a:r>
                        <a:rPr sz="2500" spc="85">
                          <a:latin typeface="Calibri"/>
                          <a:cs typeface="Calibri"/>
                        </a:rPr>
                        <a:t> </a:t>
                      </a:r>
                      <a:r>
                        <a:rPr sz="2500">
                          <a:latin typeface="Calibri"/>
                          <a:cs typeface="Calibri"/>
                        </a:rPr>
                        <a:t>chỉ</a:t>
                      </a:r>
                      <a:r>
                        <a:rPr sz="2500" spc="80">
                          <a:latin typeface="Calibri"/>
                          <a:cs typeface="Calibri"/>
                        </a:rPr>
                        <a:t> </a:t>
                      </a:r>
                      <a:r>
                        <a:rPr sz="2500">
                          <a:latin typeface="Calibri"/>
                          <a:cs typeface="Calibri"/>
                        </a:rPr>
                        <a:t>nói</a:t>
                      </a:r>
                      <a:r>
                        <a:rPr sz="2500" spc="85">
                          <a:latin typeface="Calibri"/>
                          <a:cs typeface="Calibri"/>
                        </a:rPr>
                        <a:t> </a:t>
                      </a:r>
                      <a:r>
                        <a:rPr sz="2500">
                          <a:latin typeface="Calibri"/>
                          <a:cs typeface="Calibri"/>
                        </a:rPr>
                        <a:t>về</a:t>
                      </a:r>
                      <a:r>
                        <a:rPr sz="2500" spc="85">
                          <a:latin typeface="Calibri"/>
                          <a:cs typeface="Calibri"/>
                        </a:rPr>
                        <a:t> </a:t>
                      </a:r>
                      <a:r>
                        <a:rPr sz="2500">
                          <a:latin typeface="Calibri"/>
                          <a:cs typeface="Calibri"/>
                        </a:rPr>
                        <a:t>một</a:t>
                      </a:r>
                      <a:r>
                        <a:rPr sz="2500" spc="90">
                          <a:latin typeface="Calibri"/>
                          <a:cs typeface="Calibri"/>
                        </a:rPr>
                        <a:t> </a:t>
                      </a:r>
                      <a:r>
                        <a:rPr sz="2500">
                          <a:latin typeface="Calibri"/>
                          <a:cs typeface="Calibri"/>
                        </a:rPr>
                        <a:t>trường</a:t>
                      </a:r>
                      <a:r>
                        <a:rPr sz="2500" spc="85">
                          <a:latin typeface="Calibri"/>
                          <a:cs typeface="Calibri"/>
                        </a:rPr>
                        <a:t> </a:t>
                      </a:r>
                      <a:r>
                        <a:rPr sz="2500" spc="-10">
                          <a:latin typeface="Calibri"/>
                          <a:cs typeface="Calibri"/>
                        </a:rPr>
                        <a:t>thông </a:t>
                      </a:r>
                      <a:r>
                        <a:rPr sz="2500">
                          <a:latin typeface="Calibri"/>
                          <a:cs typeface="Calibri"/>
                        </a:rPr>
                        <a:t>tin</a:t>
                      </a:r>
                      <a:r>
                        <a:rPr sz="2500" spc="155">
                          <a:latin typeface="Calibri"/>
                          <a:cs typeface="Calibri"/>
                        </a:rPr>
                        <a:t> </a:t>
                      </a:r>
                      <a:r>
                        <a:rPr sz="2500">
                          <a:latin typeface="Calibri"/>
                          <a:cs typeface="Calibri"/>
                        </a:rPr>
                        <a:t>là</a:t>
                      </a:r>
                      <a:r>
                        <a:rPr sz="2500" spc="155">
                          <a:latin typeface="Calibri"/>
                          <a:cs typeface="Calibri"/>
                        </a:rPr>
                        <a:t> </a:t>
                      </a:r>
                      <a:r>
                        <a:rPr sz="2500">
                          <a:latin typeface="Calibri"/>
                          <a:cs typeface="Calibri"/>
                        </a:rPr>
                        <a:t>số</a:t>
                      </a:r>
                      <a:r>
                        <a:rPr sz="2500" spc="160">
                          <a:latin typeface="Calibri"/>
                          <a:cs typeface="Calibri"/>
                        </a:rPr>
                        <a:t> </a:t>
                      </a:r>
                      <a:r>
                        <a:rPr sz="2500">
                          <a:latin typeface="Calibri"/>
                          <a:cs typeface="Calibri"/>
                        </a:rPr>
                        <a:t>ca</a:t>
                      </a:r>
                      <a:r>
                        <a:rPr sz="2500" spc="145">
                          <a:latin typeface="Calibri"/>
                          <a:cs typeface="Calibri"/>
                        </a:rPr>
                        <a:t> </a:t>
                      </a:r>
                      <a:r>
                        <a:rPr sz="2500">
                          <a:latin typeface="Calibri"/>
                          <a:cs typeface="Calibri"/>
                        </a:rPr>
                        <a:t>tử</a:t>
                      </a:r>
                      <a:r>
                        <a:rPr sz="2500" spc="145">
                          <a:latin typeface="Calibri"/>
                          <a:cs typeface="Calibri"/>
                        </a:rPr>
                        <a:t> </a:t>
                      </a:r>
                      <a:r>
                        <a:rPr sz="2500">
                          <a:latin typeface="Calibri"/>
                          <a:cs typeface="Calibri"/>
                        </a:rPr>
                        <a:t>vong</a:t>
                      </a:r>
                      <a:r>
                        <a:rPr sz="2500" spc="150">
                          <a:latin typeface="Calibri"/>
                          <a:cs typeface="Calibri"/>
                        </a:rPr>
                        <a:t> </a:t>
                      </a:r>
                      <a:r>
                        <a:rPr sz="2500">
                          <a:latin typeface="Calibri"/>
                          <a:cs typeface="Calibri"/>
                        </a:rPr>
                        <a:t>nên</a:t>
                      </a:r>
                      <a:r>
                        <a:rPr sz="2500" spc="155">
                          <a:latin typeface="Calibri"/>
                          <a:cs typeface="Calibri"/>
                        </a:rPr>
                        <a:t> </a:t>
                      </a:r>
                      <a:r>
                        <a:rPr sz="2500">
                          <a:latin typeface="Calibri"/>
                          <a:cs typeface="Calibri"/>
                        </a:rPr>
                        <a:t>việc</a:t>
                      </a:r>
                      <a:r>
                        <a:rPr sz="2500" spc="160">
                          <a:latin typeface="Calibri"/>
                          <a:cs typeface="Calibri"/>
                        </a:rPr>
                        <a:t> </a:t>
                      </a:r>
                      <a:r>
                        <a:rPr sz="2500">
                          <a:latin typeface="Calibri"/>
                          <a:cs typeface="Calibri"/>
                        </a:rPr>
                        <a:t>đặt</a:t>
                      </a:r>
                      <a:r>
                        <a:rPr sz="2500" spc="160">
                          <a:latin typeface="Calibri"/>
                          <a:cs typeface="Calibri"/>
                        </a:rPr>
                        <a:t> </a:t>
                      </a:r>
                      <a:r>
                        <a:rPr sz="2500">
                          <a:latin typeface="Calibri"/>
                          <a:cs typeface="Calibri"/>
                        </a:rPr>
                        <a:t>câu</a:t>
                      </a:r>
                      <a:r>
                        <a:rPr sz="2500" spc="155">
                          <a:latin typeface="Calibri"/>
                          <a:cs typeface="Calibri"/>
                        </a:rPr>
                        <a:t> </a:t>
                      </a:r>
                      <a:r>
                        <a:rPr sz="2500">
                          <a:latin typeface="Calibri"/>
                          <a:cs typeface="Calibri"/>
                        </a:rPr>
                        <a:t>hỏi</a:t>
                      </a:r>
                      <a:r>
                        <a:rPr sz="2500" spc="155">
                          <a:latin typeface="Calibri"/>
                          <a:cs typeface="Calibri"/>
                        </a:rPr>
                        <a:t> </a:t>
                      </a:r>
                      <a:r>
                        <a:rPr sz="2500" spc="-25">
                          <a:latin typeface="Calibri"/>
                          <a:cs typeface="Calibri"/>
                        </a:rPr>
                        <a:t>bị </a:t>
                      </a:r>
                      <a:r>
                        <a:rPr sz="2500">
                          <a:latin typeface="Calibri"/>
                          <a:cs typeface="Calibri"/>
                        </a:rPr>
                        <a:t>khó</a:t>
                      </a:r>
                      <a:r>
                        <a:rPr sz="2500" spc="-60">
                          <a:latin typeface="Calibri"/>
                          <a:cs typeface="Calibri"/>
                        </a:rPr>
                        <a:t> </a:t>
                      </a:r>
                      <a:r>
                        <a:rPr sz="2500">
                          <a:latin typeface="Calibri"/>
                          <a:cs typeface="Calibri"/>
                        </a:rPr>
                        <a:t>khăn,</a:t>
                      </a:r>
                      <a:r>
                        <a:rPr sz="2500" spc="-35">
                          <a:latin typeface="Calibri"/>
                          <a:cs typeface="Calibri"/>
                        </a:rPr>
                        <a:t> </a:t>
                      </a:r>
                      <a:r>
                        <a:rPr sz="2500">
                          <a:latin typeface="Calibri"/>
                          <a:cs typeface="Calibri"/>
                        </a:rPr>
                        <a:t>dễ</a:t>
                      </a:r>
                      <a:r>
                        <a:rPr sz="2500" spc="-40">
                          <a:latin typeface="Calibri"/>
                          <a:cs typeface="Calibri"/>
                        </a:rPr>
                        <a:t> </a:t>
                      </a:r>
                      <a:r>
                        <a:rPr sz="2500">
                          <a:latin typeface="Calibri"/>
                          <a:cs typeface="Calibri"/>
                        </a:rPr>
                        <a:t>bị</a:t>
                      </a:r>
                      <a:r>
                        <a:rPr sz="2500" spc="-30">
                          <a:latin typeface="Calibri"/>
                          <a:cs typeface="Calibri"/>
                        </a:rPr>
                        <a:t> </a:t>
                      </a:r>
                      <a:r>
                        <a:rPr sz="2500">
                          <a:latin typeface="Calibri"/>
                          <a:cs typeface="Calibri"/>
                        </a:rPr>
                        <a:t>trùng</a:t>
                      </a:r>
                      <a:r>
                        <a:rPr sz="2500" spc="-50">
                          <a:latin typeface="Calibri"/>
                          <a:cs typeface="Calibri"/>
                        </a:rPr>
                        <a:t> </a:t>
                      </a:r>
                      <a:r>
                        <a:rPr sz="2500" spc="-20">
                          <a:latin typeface="Calibri"/>
                          <a:cs typeface="Calibri"/>
                        </a:rPr>
                        <a:t>lặp.</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p>
                      <a:pPr marL="140970">
                        <a:lnSpc>
                          <a:spcPct val="100000"/>
                        </a:lnSpc>
                      </a:pPr>
                      <a:r>
                        <a:rPr sz="2500">
                          <a:latin typeface="Calibri"/>
                          <a:cs typeface="Calibri"/>
                        </a:rPr>
                        <a:t>Lựa</a:t>
                      </a:r>
                      <a:r>
                        <a:rPr sz="2500" spc="-30">
                          <a:latin typeface="Calibri"/>
                          <a:cs typeface="Calibri"/>
                        </a:rPr>
                        <a:t> </a:t>
                      </a:r>
                      <a:r>
                        <a:rPr sz="2500">
                          <a:latin typeface="Calibri"/>
                          <a:cs typeface="Calibri"/>
                        </a:rPr>
                        <a:t>chọn</a:t>
                      </a:r>
                      <a:r>
                        <a:rPr sz="2500" spc="-35">
                          <a:latin typeface="Calibri"/>
                          <a:cs typeface="Calibri"/>
                        </a:rPr>
                        <a:t> </a:t>
                      </a:r>
                      <a:r>
                        <a:rPr sz="2500">
                          <a:latin typeface="Calibri"/>
                          <a:cs typeface="Calibri"/>
                        </a:rPr>
                        <a:t>dữ</a:t>
                      </a:r>
                      <a:r>
                        <a:rPr sz="2500" spc="-40">
                          <a:latin typeface="Calibri"/>
                          <a:cs typeface="Calibri"/>
                        </a:rPr>
                        <a:t> </a:t>
                      </a:r>
                      <a:r>
                        <a:rPr sz="2500">
                          <a:latin typeface="Calibri"/>
                          <a:cs typeface="Calibri"/>
                        </a:rPr>
                        <a:t>liệu</a:t>
                      </a:r>
                      <a:r>
                        <a:rPr sz="2500" spc="-45">
                          <a:latin typeface="Calibri"/>
                          <a:cs typeface="Calibri"/>
                        </a:rPr>
                        <a:t> </a:t>
                      </a:r>
                      <a:r>
                        <a:rPr sz="2500">
                          <a:latin typeface="Calibri"/>
                          <a:cs typeface="Calibri"/>
                        </a:rPr>
                        <a:t>có</a:t>
                      </a:r>
                      <a:r>
                        <a:rPr sz="2500" spc="-45">
                          <a:latin typeface="Calibri"/>
                          <a:cs typeface="Calibri"/>
                        </a:rPr>
                        <a:t> </a:t>
                      </a:r>
                      <a:r>
                        <a:rPr sz="2500">
                          <a:latin typeface="Calibri"/>
                          <a:cs typeface="Calibri"/>
                        </a:rPr>
                        <a:t>tính</a:t>
                      </a:r>
                      <a:r>
                        <a:rPr sz="2500" spc="-30">
                          <a:latin typeface="Calibri"/>
                          <a:cs typeface="Calibri"/>
                        </a:rPr>
                        <a:t> </a:t>
                      </a:r>
                      <a:r>
                        <a:rPr sz="2500">
                          <a:latin typeface="Calibri"/>
                          <a:cs typeface="Calibri"/>
                        </a:rPr>
                        <a:t>đa</a:t>
                      </a:r>
                      <a:r>
                        <a:rPr sz="2500" spc="-55">
                          <a:latin typeface="Calibri"/>
                          <a:cs typeface="Calibri"/>
                        </a:rPr>
                        <a:t> </a:t>
                      </a:r>
                      <a:r>
                        <a:rPr sz="2500">
                          <a:latin typeface="Calibri"/>
                          <a:cs typeface="Calibri"/>
                        </a:rPr>
                        <a:t>dạng</a:t>
                      </a:r>
                      <a:r>
                        <a:rPr sz="2500" spc="-30">
                          <a:latin typeface="Calibri"/>
                          <a:cs typeface="Calibri"/>
                        </a:rPr>
                        <a:t> </a:t>
                      </a:r>
                      <a:r>
                        <a:rPr sz="2500" spc="-20">
                          <a:latin typeface="Calibri"/>
                          <a:cs typeface="Calibri"/>
                        </a:rPr>
                        <a:t>hơn.</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755181">
                <a:tc>
                  <a:txBody>
                    <a:bodyPr/>
                    <a:lstStyle/>
                    <a:p>
                      <a:pPr>
                        <a:lnSpc>
                          <a:spcPct val="100000"/>
                        </a:lnSpc>
                        <a:spcBef>
                          <a:spcPts val="1585"/>
                        </a:spcBef>
                      </a:pPr>
                      <a:endParaRPr sz="2500">
                        <a:latin typeface="Times New Roman"/>
                        <a:cs typeface="Times New Roman"/>
                      </a:endParaRPr>
                    </a:p>
                    <a:p>
                      <a:pPr algn="ctr">
                        <a:lnSpc>
                          <a:spcPct val="100000"/>
                        </a:lnSpc>
                      </a:pPr>
                      <a:r>
                        <a:rPr sz="2500" spc="-50">
                          <a:latin typeface="Calibri"/>
                          <a:cs typeface="Calibri"/>
                        </a:rPr>
                        <a:t>3</a:t>
                      </a:r>
                      <a:endParaRPr sz="2500">
                        <a:latin typeface="Calibri"/>
                        <a:cs typeface="Calibri"/>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585"/>
                        </a:spcBef>
                      </a:pPr>
                      <a:r>
                        <a:rPr lang="vi-VN" sz="2500">
                          <a:latin typeface="Calibri" panose="020F0502020204030204" pitchFamily="34" charset="0"/>
                          <a:cs typeface="Calibri" panose="020F0502020204030204" pitchFamily="34" charset="0"/>
                        </a:rPr>
                        <a:t>Lê Đức Thiện</a:t>
                      </a:r>
                      <a:endParaRPr sz="2500">
                        <a:latin typeface="Calibri" panose="020F0502020204030204" pitchFamily="34" charset="0"/>
                        <a:cs typeface="Calibri" panose="020F0502020204030204" pitchFamily="34" charset="0"/>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1594" algn="just">
                        <a:lnSpc>
                          <a:spcPts val="3000"/>
                        </a:lnSpc>
                        <a:spcBef>
                          <a:spcPts val="60"/>
                        </a:spcBef>
                      </a:pPr>
                      <a:r>
                        <a:rPr lang="vi-VN" sz="2500">
                          <a:latin typeface="Calibri"/>
                          <a:cs typeface="Calibri"/>
                        </a:rPr>
                        <a:t>Điều chỉnh siêu tham số: Việc điều chỉnh các siêu tham số của mô hình để tối ưu hiệu suất là khó khăn</a:t>
                      </a:r>
                      <a:endParaRPr sz="2500">
                        <a:latin typeface="Calibri"/>
                        <a:cs typeface="Calibri"/>
                      </a:endParaRPr>
                    </a:p>
                  </a:txBody>
                  <a:tcPr marL="0" marR="0" marT="76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970">
                        <a:lnSpc>
                          <a:spcPct val="100000"/>
                        </a:lnSpc>
                      </a:pPr>
                      <a:r>
                        <a:rPr lang="vi-VN" sz="2500">
                          <a:latin typeface="Calibri"/>
                          <a:cs typeface="Calibri"/>
                        </a:rPr>
                        <a:t>Quản lý siêu tham số: Việc chỉnh siêu tham số không chỉ dựa vào kiến thức mà còn phụ thuộc vào sự thử nghiệm và đánh giá từ các kỹ thuật tối ưu hóa như GridSearchCV. Việc này có thể đòi hỏi kỹ năng và kiên nhẫn để tìm ra mô hình tối ưu nhất.</a:t>
                      </a:r>
                      <a:endParaRPr sz="2500">
                        <a:latin typeface="Calibri"/>
                        <a:cs typeface="Calibri"/>
                      </a:endParaRPr>
                    </a:p>
                  </a:txBody>
                  <a:tcPr marL="0" marR="0" marT="107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161031">
                <a:tc>
                  <a:txBody>
                    <a:bodyPr/>
                    <a:lstStyle/>
                    <a:p>
                      <a:pPr algn="ctr">
                        <a:lnSpc>
                          <a:spcPct val="100000"/>
                        </a:lnSpc>
                        <a:spcBef>
                          <a:spcPts val="2090"/>
                        </a:spcBef>
                      </a:pPr>
                      <a:r>
                        <a:rPr sz="2500" spc="-50">
                          <a:latin typeface="Calibri"/>
                          <a:cs typeface="Calibri"/>
                        </a:rPr>
                        <a:t>4</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335">
                        <a:lnSpc>
                          <a:spcPct val="100000"/>
                        </a:lnSpc>
                        <a:spcBef>
                          <a:spcPts val="2090"/>
                        </a:spcBef>
                      </a:pPr>
                      <a:r>
                        <a:rPr lang="vi-VN" sz="2500">
                          <a:latin typeface="Calibri"/>
                          <a:cs typeface="Calibri"/>
                        </a:rPr>
                        <a:t>Nguyễn Đăng Linh Dương</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2230" indent="97155">
                        <a:lnSpc>
                          <a:spcPct val="100000"/>
                        </a:lnSpc>
                        <a:spcBef>
                          <a:spcPts val="590"/>
                        </a:spcBef>
                      </a:pPr>
                      <a:r>
                        <a:rPr lang="vi-VN" sz="2500">
                          <a:latin typeface="Calibri"/>
                          <a:cs typeface="Calibri"/>
                        </a:rPr>
                        <a:t>Dữ liệu huấn luyện có các đặc điểm tương đồng nhau, ít phụ thuộc lẫn nhau, dẫn đến việc phân chia cho mô hình huấn luyện khó mang ý nghĩa thực tiễn.</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9215" marR="60325" indent="106680">
                        <a:lnSpc>
                          <a:spcPct val="100000"/>
                        </a:lnSpc>
                        <a:spcBef>
                          <a:spcPts val="590"/>
                        </a:spcBef>
                      </a:pPr>
                      <a:r>
                        <a:rPr lang="vi-VN" sz="2500">
                          <a:latin typeface="Calibri"/>
                          <a:cs typeface="Calibri"/>
                        </a:rPr>
                        <a:t>Quá trình thu thập dữ liệu đi đôi với các bài toàn đặt ra và ảnh hưởng đến cả quá trình thiết lập mô hình dữ liệu</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3" name="object 3"/>
          <p:cNvSpPr txBox="1"/>
          <p:nvPr/>
        </p:nvSpPr>
        <p:spPr>
          <a:xfrm>
            <a:off x="1518919" y="304241"/>
            <a:ext cx="15683865" cy="6446520"/>
          </a:xfrm>
          <a:prstGeom prst="rect">
            <a:avLst/>
          </a:prstGeom>
        </p:spPr>
        <p:txBody>
          <a:bodyPr vert="horz" wrap="square" lIns="0" tIns="13335" rIns="0" bIns="0" rtlCol="0">
            <a:spAutoFit/>
          </a:bodyPr>
          <a:lstStyle/>
          <a:p>
            <a:pPr marR="425450" algn="ctr">
              <a:lnSpc>
                <a:spcPct val="100000"/>
              </a:lnSpc>
              <a:spcBef>
                <a:spcPts val="105"/>
              </a:spcBef>
            </a:pPr>
            <a:r>
              <a:rPr sz="3500" b="1">
                <a:solidFill>
                  <a:srgbClr val="2F2925"/>
                </a:solidFill>
                <a:latin typeface="Calibri"/>
                <a:cs typeface="Calibri"/>
              </a:rPr>
              <a:t>Tổng</a:t>
            </a:r>
            <a:r>
              <a:rPr sz="3500" b="1" spc="-30">
                <a:solidFill>
                  <a:srgbClr val="2F2925"/>
                </a:solidFill>
                <a:latin typeface="Calibri"/>
                <a:cs typeface="Calibri"/>
              </a:rPr>
              <a:t> </a:t>
            </a:r>
            <a:r>
              <a:rPr sz="3500" b="1">
                <a:solidFill>
                  <a:srgbClr val="2F2925"/>
                </a:solidFill>
                <a:latin typeface="Calibri"/>
                <a:cs typeface="Calibri"/>
              </a:rPr>
              <a:t>hợp</a:t>
            </a:r>
            <a:r>
              <a:rPr sz="3500" b="1" spc="-30">
                <a:solidFill>
                  <a:srgbClr val="2F2925"/>
                </a:solidFill>
                <a:latin typeface="Calibri"/>
                <a:cs typeface="Calibri"/>
              </a:rPr>
              <a:t> </a:t>
            </a:r>
            <a:r>
              <a:rPr sz="3500" b="1">
                <a:solidFill>
                  <a:srgbClr val="2F2925"/>
                </a:solidFill>
                <a:latin typeface="Calibri"/>
                <a:cs typeface="Calibri"/>
              </a:rPr>
              <a:t>lại</a:t>
            </a:r>
            <a:r>
              <a:rPr sz="3500" b="1" spc="-15">
                <a:solidFill>
                  <a:srgbClr val="2F2925"/>
                </a:solidFill>
                <a:latin typeface="Calibri"/>
                <a:cs typeface="Calibri"/>
              </a:rPr>
              <a:t> </a:t>
            </a:r>
            <a:r>
              <a:rPr sz="3500" b="1">
                <a:solidFill>
                  <a:srgbClr val="2F2925"/>
                </a:solidFill>
                <a:latin typeface="Calibri"/>
                <a:cs typeface="Calibri"/>
              </a:rPr>
              <a:t>quá</a:t>
            </a:r>
            <a:r>
              <a:rPr sz="3500" b="1" spc="-35">
                <a:solidFill>
                  <a:srgbClr val="2F2925"/>
                </a:solidFill>
                <a:latin typeface="Calibri"/>
                <a:cs typeface="Calibri"/>
              </a:rPr>
              <a:t> </a:t>
            </a:r>
            <a:r>
              <a:rPr sz="3500" b="1">
                <a:solidFill>
                  <a:srgbClr val="2F2925"/>
                </a:solidFill>
                <a:latin typeface="Calibri"/>
                <a:cs typeface="Calibri"/>
              </a:rPr>
              <a:t>trình</a:t>
            </a:r>
            <a:r>
              <a:rPr sz="3500" b="1" spc="-30">
                <a:solidFill>
                  <a:srgbClr val="2F2925"/>
                </a:solidFill>
                <a:latin typeface="Calibri"/>
                <a:cs typeface="Calibri"/>
              </a:rPr>
              <a:t> </a:t>
            </a:r>
            <a:r>
              <a:rPr sz="3500" b="1">
                <a:solidFill>
                  <a:srgbClr val="2F2925"/>
                </a:solidFill>
                <a:latin typeface="Calibri"/>
                <a:cs typeface="Calibri"/>
              </a:rPr>
              <a:t>thực</a:t>
            </a:r>
            <a:r>
              <a:rPr sz="3500" b="1" spc="-20">
                <a:solidFill>
                  <a:srgbClr val="2F2925"/>
                </a:solidFill>
                <a:latin typeface="Calibri"/>
                <a:cs typeface="Calibri"/>
              </a:rPr>
              <a:t> </a:t>
            </a:r>
            <a:r>
              <a:rPr sz="3500" b="1">
                <a:solidFill>
                  <a:srgbClr val="2F2925"/>
                </a:solidFill>
                <a:latin typeface="Calibri"/>
                <a:cs typeface="Calibri"/>
              </a:rPr>
              <a:t>hiện</a:t>
            </a:r>
            <a:r>
              <a:rPr sz="3500" b="1" spc="-40">
                <a:solidFill>
                  <a:srgbClr val="2F2925"/>
                </a:solidFill>
                <a:latin typeface="Calibri"/>
                <a:cs typeface="Calibri"/>
              </a:rPr>
              <a:t> </a:t>
            </a:r>
            <a:r>
              <a:rPr sz="3500" b="1">
                <a:solidFill>
                  <a:srgbClr val="2F2925"/>
                </a:solidFill>
                <a:latin typeface="Calibri"/>
                <a:cs typeface="Calibri"/>
              </a:rPr>
              <a:t>đồ</a:t>
            </a:r>
            <a:r>
              <a:rPr sz="3500" b="1" spc="-5">
                <a:solidFill>
                  <a:srgbClr val="2F2925"/>
                </a:solidFill>
                <a:latin typeface="Calibri"/>
                <a:cs typeface="Calibri"/>
              </a:rPr>
              <a:t> </a:t>
            </a:r>
            <a:r>
              <a:rPr sz="3500" b="1" spc="-25">
                <a:solidFill>
                  <a:srgbClr val="2F2925"/>
                </a:solidFill>
                <a:latin typeface="Calibri"/>
                <a:cs typeface="Calibri"/>
              </a:rPr>
              <a:t>án</a:t>
            </a:r>
            <a:endParaRPr sz="3500">
              <a:latin typeface="Calibri"/>
              <a:cs typeface="Calibri"/>
            </a:endParaRPr>
          </a:p>
          <a:p>
            <a:pPr marL="12700" algn="just">
              <a:lnSpc>
                <a:spcPct val="100000"/>
              </a:lnSpc>
              <a:spcBef>
                <a:spcPts val="3790"/>
              </a:spcBef>
            </a:pPr>
            <a:r>
              <a:rPr sz="3500">
                <a:latin typeface="Calibri"/>
                <a:cs typeface="Calibri"/>
              </a:rPr>
              <a:t>Nếu</a:t>
            </a:r>
            <a:r>
              <a:rPr sz="3500" spc="-20">
                <a:latin typeface="Calibri"/>
                <a:cs typeface="Calibri"/>
              </a:rPr>
              <a:t> </a:t>
            </a:r>
            <a:r>
              <a:rPr sz="3500">
                <a:latin typeface="Calibri"/>
                <a:cs typeface="Calibri"/>
              </a:rPr>
              <a:t>có</a:t>
            </a:r>
            <a:r>
              <a:rPr sz="3500" spc="-10">
                <a:latin typeface="Calibri"/>
                <a:cs typeface="Calibri"/>
              </a:rPr>
              <a:t> </a:t>
            </a:r>
            <a:r>
              <a:rPr sz="3500">
                <a:latin typeface="Calibri"/>
                <a:cs typeface="Calibri"/>
              </a:rPr>
              <a:t>nhiều</a:t>
            </a:r>
            <a:r>
              <a:rPr sz="3500" spc="-30">
                <a:latin typeface="Calibri"/>
                <a:cs typeface="Calibri"/>
              </a:rPr>
              <a:t> </a:t>
            </a:r>
            <a:r>
              <a:rPr sz="3500">
                <a:latin typeface="Calibri"/>
                <a:cs typeface="Calibri"/>
              </a:rPr>
              <a:t>thời</a:t>
            </a:r>
            <a:r>
              <a:rPr sz="3500" spc="-30">
                <a:latin typeface="Calibri"/>
                <a:cs typeface="Calibri"/>
              </a:rPr>
              <a:t> </a:t>
            </a:r>
            <a:r>
              <a:rPr sz="3500">
                <a:latin typeface="Calibri"/>
                <a:cs typeface="Calibri"/>
              </a:rPr>
              <a:t>gian</a:t>
            </a:r>
            <a:r>
              <a:rPr sz="3500" spc="-15">
                <a:latin typeface="Calibri"/>
                <a:cs typeface="Calibri"/>
              </a:rPr>
              <a:t> </a:t>
            </a:r>
            <a:r>
              <a:rPr sz="3500">
                <a:latin typeface="Calibri"/>
                <a:cs typeface="Calibri"/>
              </a:rPr>
              <a:t>hơn,</a:t>
            </a:r>
            <a:r>
              <a:rPr sz="3500" spc="-20">
                <a:latin typeface="Calibri"/>
                <a:cs typeface="Calibri"/>
              </a:rPr>
              <a:t> </a:t>
            </a:r>
            <a:r>
              <a:rPr sz="3500">
                <a:latin typeface="Calibri"/>
                <a:cs typeface="Calibri"/>
              </a:rPr>
              <a:t>nhóm</a:t>
            </a:r>
            <a:r>
              <a:rPr sz="3500" spc="-10">
                <a:latin typeface="Calibri"/>
                <a:cs typeface="Calibri"/>
              </a:rPr>
              <a:t> </a:t>
            </a:r>
            <a:r>
              <a:rPr sz="3500">
                <a:latin typeface="Calibri"/>
                <a:cs typeface="Calibri"/>
              </a:rPr>
              <a:t>em</a:t>
            </a:r>
            <a:r>
              <a:rPr sz="3500" spc="-15">
                <a:latin typeface="Calibri"/>
                <a:cs typeface="Calibri"/>
              </a:rPr>
              <a:t> </a:t>
            </a:r>
            <a:r>
              <a:rPr sz="3500" spc="-25">
                <a:latin typeface="Calibri"/>
                <a:cs typeface="Calibri"/>
              </a:rPr>
              <a:t>sẽ:</a:t>
            </a:r>
            <a:endParaRPr sz="3500">
              <a:latin typeface="Calibri"/>
              <a:cs typeface="Calibri"/>
            </a:endParaRPr>
          </a:p>
          <a:p>
            <a:pPr marL="355600" marR="5080" indent="-342900" algn="just">
              <a:lnSpc>
                <a:spcPct val="107100"/>
              </a:lnSpc>
              <a:spcBef>
                <a:spcPts val="795"/>
              </a:spcBef>
              <a:buFont typeface="Times New Roman"/>
              <a:buChar char="-"/>
              <a:tabLst>
                <a:tab pos="355600" algn="l"/>
              </a:tabLst>
            </a:pPr>
            <a:r>
              <a:rPr sz="3500">
                <a:latin typeface="Calibri"/>
                <a:cs typeface="Calibri"/>
              </a:rPr>
              <a:t>Cùng</a:t>
            </a:r>
            <a:r>
              <a:rPr sz="3500" spc="210">
                <a:latin typeface="Calibri"/>
                <a:cs typeface="Calibri"/>
              </a:rPr>
              <a:t> </a:t>
            </a:r>
            <a:r>
              <a:rPr sz="3500">
                <a:latin typeface="Calibri"/>
                <a:cs typeface="Calibri"/>
              </a:rPr>
              <a:t>nhau</a:t>
            </a:r>
            <a:r>
              <a:rPr sz="3500" spc="215">
                <a:latin typeface="Calibri"/>
                <a:cs typeface="Calibri"/>
              </a:rPr>
              <a:t> </a:t>
            </a:r>
            <a:r>
              <a:rPr sz="3500">
                <a:latin typeface="Calibri"/>
                <a:cs typeface="Calibri"/>
              </a:rPr>
              <a:t>bàn</a:t>
            </a:r>
            <a:r>
              <a:rPr sz="3500" spc="225">
                <a:latin typeface="Calibri"/>
                <a:cs typeface="Calibri"/>
              </a:rPr>
              <a:t> </a:t>
            </a:r>
            <a:r>
              <a:rPr sz="3500">
                <a:latin typeface="Calibri"/>
                <a:cs typeface="Calibri"/>
              </a:rPr>
              <a:t>bạc,</a:t>
            </a:r>
            <a:r>
              <a:rPr sz="3500" spc="225">
                <a:latin typeface="Calibri"/>
                <a:cs typeface="Calibri"/>
              </a:rPr>
              <a:t> </a:t>
            </a:r>
            <a:r>
              <a:rPr sz="3500">
                <a:latin typeface="Calibri"/>
                <a:cs typeface="Calibri"/>
              </a:rPr>
              <a:t>thảo</a:t>
            </a:r>
            <a:r>
              <a:rPr sz="3500" spc="225">
                <a:latin typeface="Calibri"/>
                <a:cs typeface="Calibri"/>
              </a:rPr>
              <a:t> </a:t>
            </a:r>
            <a:r>
              <a:rPr sz="3500">
                <a:latin typeface="Calibri"/>
                <a:cs typeface="Calibri"/>
              </a:rPr>
              <a:t>luận</a:t>
            </a:r>
            <a:r>
              <a:rPr sz="3500" spc="220">
                <a:latin typeface="Calibri"/>
                <a:cs typeface="Calibri"/>
              </a:rPr>
              <a:t> </a:t>
            </a:r>
            <a:r>
              <a:rPr sz="3500">
                <a:latin typeface="Calibri"/>
                <a:cs typeface="Calibri"/>
              </a:rPr>
              <a:t>nhiều</a:t>
            </a:r>
            <a:r>
              <a:rPr sz="3500" spc="220">
                <a:latin typeface="Calibri"/>
                <a:cs typeface="Calibri"/>
              </a:rPr>
              <a:t> </a:t>
            </a:r>
            <a:r>
              <a:rPr sz="3500">
                <a:latin typeface="Calibri"/>
                <a:cs typeface="Calibri"/>
              </a:rPr>
              <a:t>hơn</a:t>
            </a:r>
            <a:r>
              <a:rPr sz="3500" spc="220">
                <a:latin typeface="Calibri"/>
                <a:cs typeface="Calibri"/>
              </a:rPr>
              <a:t> </a:t>
            </a:r>
            <a:r>
              <a:rPr sz="3500">
                <a:latin typeface="Calibri"/>
                <a:cs typeface="Calibri"/>
              </a:rPr>
              <a:t>để</a:t>
            </a:r>
            <a:r>
              <a:rPr sz="3500" spc="220">
                <a:latin typeface="Calibri"/>
                <a:cs typeface="Calibri"/>
              </a:rPr>
              <a:t> </a:t>
            </a:r>
            <a:r>
              <a:rPr sz="3500">
                <a:latin typeface="Calibri"/>
                <a:cs typeface="Calibri"/>
              </a:rPr>
              <a:t>tìm</a:t>
            </a:r>
            <a:r>
              <a:rPr sz="3500" spc="225">
                <a:latin typeface="Calibri"/>
                <a:cs typeface="Calibri"/>
              </a:rPr>
              <a:t> </a:t>
            </a:r>
            <a:r>
              <a:rPr sz="3500">
                <a:latin typeface="Calibri"/>
                <a:cs typeface="Calibri"/>
              </a:rPr>
              <a:t>hiểu</a:t>
            </a:r>
            <a:r>
              <a:rPr sz="3500" spc="215">
                <a:latin typeface="Calibri"/>
                <a:cs typeface="Calibri"/>
              </a:rPr>
              <a:t> </a:t>
            </a:r>
            <a:r>
              <a:rPr sz="3500">
                <a:latin typeface="Calibri"/>
                <a:cs typeface="Calibri"/>
              </a:rPr>
              <a:t>tường</a:t>
            </a:r>
            <a:r>
              <a:rPr sz="3500" spc="220">
                <a:latin typeface="Calibri"/>
                <a:cs typeface="Calibri"/>
              </a:rPr>
              <a:t> </a:t>
            </a:r>
            <a:r>
              <a:rPr sz="3500">
                <a:latin typeface="Calibri"/>
                <a:cs typeface="Calibri"/>
              </a:rPr>
              <a:t>minh</a:t>
            </a:r>
            <a:r>
              <a:rPr sz="3500" spc="215">
                <a:latin typeface="Calibri"/>
                <a:cs typeface="Calibri"/>
              </a:rPr>
              <a:t> </a:t>
            </a:r>
            <a:r>
              <a:rPr sz="3500">
                <a:latin typeface="Calibri"/>
                <a:cs typeface="Calibri"/>
              </a:rPr>
              <a:t>thông</a:t>
            </a:r>
            <a:r>
              <a:rPr sz="3500" spc="225">
                <a:latin typeface="Calibri"/>
                <a:cs typeface="Calibri"/>
              </a:rPr>
              <a:t> </a:t>
            </a:r>
            <a:r>
              <a:rPr sz="3500">
                <a:latin typeface="Calibri"/>
                <a:cs typeface="Calibri"/>
              </a:rPr>
              <a:t>tin</a:t>
            </a:r>
            <a:r>
              <a:rPr sz="3500" spc="225">
                <a:latin typeface="Calibri"/>
                <a:cs typeface="Calibri"/>
              </a:rPr>
              <a:t> </a:t>
            </a:r>
            <a:r>
              <a:rPr sz="3500">
                <a:latin typeface="Calibri"/>
                <a:cs typeface="Calibri"/>
              </a:rPr>
              <a:t>dữ</a:t>
            </a:r>
            <a:r>
              <a:rPr sz="3500" spc="235">
                <a:latin typeface="Calibri"/>
                <a:cs typeface="Calibri"/>
              </a:rPr>
              <a:t> </a:t>
            </a:r>
            <a:r>
              <a:rPr sz="3500" spc="-20">
                <a:latin typeface="Calibri"/>
                <a:cs typeface="Calibri"/>
              </a:rPr>
              <a:t>liệu </a:t>
            </a:r>
            <a:r>
              <a:rPr sz="3500">
                <a:latin typeface="Calibri"/>
                <a:cs typeface="Calibri"/>
              </a:rPr>
              <a:t>mà</a:t>
            </a:r>
            <a:r>
              <a:rPr sz="3500" spc="295">
                <a:latin typeface="Calibri"/>
                <a:cs typeface="Calibri"/>
              </a:rPr>
              <a:t> </a:t>
            </a:r>
            <a:r>
              <a:rPr sz="3500">
                <a:latin typeface="Calibri"/>
                <a:cs typeface="Calibri"/>
              </a:rPr>
              <a:t>nhóm</a:t>
            </a:r>
            <a:r>
              <a:rPr sz="3500" spc="285">
                <a:latin typeface="Calibri"/>
                <a:cs typeface="Calibri"/>
              </a:rPr>
              <a:t> </a:t>
            </a:r>
            <a:r>
              <a:rPr sz="3500">
                <a:latin typeface="Calibri"/>
                <a:cs typeface="Calibri"/>
              </a:rPr>
              <a:t>đã</a:t>
            </a:r>
            <a:r>
              <a:rPr sz="3500" spc="285">
                <a:latin typeface="Calibri"/>
                <a:cs typeface="Calibri"/>
              </a:rPr>
              <a:t> </a:t>
            </a:r>
            <a:r>
              <a:rPr sz="3500">
                <a:latin typeface="Calibri"/>
                <a:cs typeface="Calibri"/>
              </a:rPr>
              <a:t>thu</a:t>
            </a:r>
            <a:r>
              <a:rPr sz="3500" spc="290">
                <a:latin typeface="Calibri"/>
                <a:cs typeface="Calibri"/>
              </a:rPr>
              <a:t> </a:t>
            </a:r>
            <a:r>
              <a:rPr sz="3500">
                <a:latin typeface="Calibri"/>
                <a:cs typeface="Calibri"/>
              </a:rPr>
              <a:t>thập.</a:t>
            </a:r>
            <a:r>
              <a:rPr sz="3500" spc="285">
                <a:latin typeface="Calibri"/>
                <a:cs typeface="Calibri"/>
              </a:rPr>
              <a:t> </a:t>
            </a:r>
            <a:r>
              <a:rPr sz="3500">
                <a:latin typeface="Calibri"/>
                <a:cs typeface="Calibri"/>
              </a:rPr>
              <a:t>Từ</a:t>
            </a:r>
            <a:r>
              <a:rPr sz="3500" spc="295">
                <a:latin typeface="Calibri"/>
                <a:cs typeface="Calibri"/>
              </a:rPr>
              <a:t> </a:t>
            </a:r>
            <a:r>
              <a:rPr sz="3500">
                <a:latin typeface="Calibri"/>
                <a:cs typeface="Calibri"/>
              </a:rPr>
              <a:t>đó</a:t>
            </a:r>
            <a:r>
              <a:rPr sz="3500" spc="285">
                <a:latin typeface="Calibri"/>
                <a:cs typeface="Calibri"/>
              </a:rPr>
              <a:t> </a:t>
            </a:r>
            <a:r>
              <a:rPr sz="3500">
                <a:latin typeface="Calibri"/>
                <a:cs typeface="Calibri"/>
              </a:rPr>
              <a:t>tối</a:t>
            </a:r>
            <a:r>
              <a:rPr sz="3500" spc="285">
                <a:latin typeface="Calibri"/>
                <a:cs typeface="Calibri"/>
              </a:rPr>
              <a:t> </a:t>
            </a:r>
            <a:r>
              <a:rPr sz="3500">
                <a:latin typeface="Calibri"/>
                <a:cs typeface="Calibri"/>
              </a:rPr>
              <a:t>đa</a:t>
            </a:r>
            <a:r>
              <a:rPr sz="3500" spc="300">
                <a:latin typeface="Calibri"/>
                <a:cs typeface="Calibri"/>
              </a:rPr>
              <a:t> </a:t>
            </a:r>
            <a:r>
              <a:rPr sz="3500">
                <a:latin typeface="Calibri"/>
                <a:cs typeface="Calibri"/>
              </a:rPr>
              <a:t>hóa</a:t>
            </a:r>
            <a:r>
              <a:rPr sz="3500" spc="285">
                <a:latin typeface="Calibri"/>
                <a:cs typeface="Calibri"/>
              </a:rPr>
              <a:t> </a:t>
            </a:r>
            <a:r>
              <a:rPr sz="3500">
                <a:latin typeface="Calibri"/>
                <a:cs typeface="Calibri"/>
              </a:rPr>
              <a:t>việc</a:t>
            </a:r>
            <a:r>
              <a:rPr sz="3500" spc="275">
                <a:latin typeface="Calibri"/>
                <a:cs typeface="Calibri"/>
              </a:rPr>
              <a:t> </a:t>
            </a:r>
            <a:r>
              <a:rPr sz="3500">
                <a:latin typeface="Calibri"/>
                <a:cs typeface="Calibri"/>
              </a:rPr>
              <a:t>xử</a:t>
            </a:r>
            <a:r>
              <a:rPr sz="3500" spc="295">
                <a:latin typeface="Calibri"/>
                <a:cs typeface="Calibri"/>
              </a:rPr>
              <a:t> </a:t>
            </a:r>
            <a:r>
              <a:rPr sz="3500">
                <a:latin typeface="Calibri"/>
                <a:cs typeface="Calibri"/>
              </a:rPr>
              <a:t>lý</a:t>
            </a:r>
            <a:r>
              <a:rPr sz="3500" spc="295">
                <a:latin typeface="Calibri"/>
                <a:cs typeface="Calibri"/>
              </a:rPr>
              <a:t> </a:t>
            </a:r>
            <a:r>
              <a:rPr sz="3500">
                <a:latin typeface="Calibri"/>
                <a:cs typeface="Calibri"/>
              </a:rPr>
              <a:t>các</a:t>
            </a:r>
            <a:r>
              <a:rPr sz="3500" spc="280">
                <a:latin typeface="Calibri"/>
                <a:cs typeface="Calibri"/>
              </a:rPr>
              <a:t> </a:t>
            </a:r>
            <a:r>
              <a:rPr sz="3500">
                <a:latin typeface="Calibri"/>
                <a:cs typeface="Calibri"/>
              </a:rPr>
              <a:t>vấn</a:t>
            </a:r>
            <a:r>
              <a:rPr sz="3500" spc="285">
                <a:latin typeface="Calibri"/>
                <a:cs typeface="Calibri"/>
              </a:rPr>
              <a:t> </a:t>
            </a:r>
            <a:r>
              <a:rPr sz="3500">
                <a:latin typeface="Calibri"/>
                <a:cs typeface="Calibri"/>
              </a:rPr>
              <a:t>đề</a:t>
            </a:r>
            <a:r>
              <a:rPr sz="3500" spc="280">
                <a:latin typeface="Calibri"/>
                <a:cs typeface="Calibri"/>
              </a:rPr>
              <a:t> </a:t>
            </a:r>
            <a:r>
              <a:rPr sz="3500">
                <a:latin typeface="Calibri"/>
                <a:cs typeface="Calibri"/>
              </a:rPr>
              <a:t>phát</a:t>
            </a:r>
            <a:r>
              <a:rPr sz="3500" spc="290">
                <a:latin typeface="Calibri"/>
                <a:cs typeface="Calibri"/>
              </a:rPr>
              <a:t> </a:t>
            </a:r>
            <a:r>
              <a:rPr sz="3500">
                <a:latin typeface="Calibri"/>
                <a:cs typeface="Calibri"/>
              </a:rPr>
              <a:t>sinh</a:t>
            </a:r>
            <a:r>
              <a:rPr sz="3500" spc="285">
                <a:latin typeface="Calibri"/>
                <a:cs typeface="Calibri"/>
              </a:rPr>
              <a:t> </a:t>
            </a:r>
            <a:r>
              <a:rPr sz="3500">
                <a:latin typeface="Calibri"/>
                <a:cs typeface="Calibri"/>
              </a:rPr>
              <a:t>trong</a:t>
            </a:r>
            <a:r>
              <a:rPr sz="3500" spc="285">
                <a:latin typeface="Calibri"/>
                <a:cs typeface="Calibri"/>
              </a:rPr>
              <a:t> </a:t>
            </a:r>
            <a:r>
              <a:rPr sz="3500" spc="-20">
                <a:latin typeface="Calibri"/>
                <a:cs typeface="Calibri"/>
              </a:rPr>
              <a:t>việc </a:t>
            </a:r>
            <a:r>
              <a:rPr sz="3500">
                <a:latin typeface="Calibri"/>
                <a:cs typeface="Calibri"/>
              </a:rPr>
              <a:t>tính</a:t>
            </a:r>
            <a:r>
              <a:rPr sz="3500" spc="140">
                <a:latin typeface="Calibri"/>
                <a:cs typeface="Calibri"/>
              </a:rPr>
              <a:t> </a:t>
            </a:r>
            <a:r>
              <a:rPr sz="3500">
                <a:latin typeface="Calibri"/>
                <a:cs typeface="Calibri"/>
              </a:rPr>
              <a:t>toán</a:t>
            </a:r>
            <a:r>
              <a:rPr sz="3500" spc="135">
                <a:latin typeface="Calibri"/>
                <a:cs typeface="Calibri"/>
              </a:rPr>
              <a:t> </a:t>
            </a:r>
            <a:r>
              <a:rPr sz="3500">
                <a:latin typeface="Calibri"/>
                <a:cs typeface="Calibri"/>
              </a:rPr>
              <a:t>và</a:t>
            </a:r>
            <a:r>
              <a:rPr sz="3500" spc="145">
                <a:latin typeface="Calibri"/>
                <a:cs typeface="Calibri"/>
              </a:rPr>
              <a:t> </a:t>
            </a:r>
            <a:r>
              <a:rPr sz="3500">
                <a:latin typeface="Calibri"/>
                <a:cs typeface="Calibri"/>
              </a:rPr>
              <a:t>tiền</a:t>
            </a:r>
            <a:r>
              <a:rPr sz="3500" spc="135">
                <a:latin typeface="Calibri"/>
                <a:cs typeface="Calibri"/>
              </a:rPr>
              <a:t> </a:t>
            </a:r>
            <a:r>
              <a:rPr sz="3500">
                <a:latin typeface="Calibri"/>
                <a:cs typeface="Calibri"/>
              </a:rPr>
              <a:t>xử</a:t>
            </a:r>
            <a:r>
              <a:rPr sz="3500" spc="145">
                <a:latin typeface="Calibri"/>
                <a:cs typeface="Calibri"/>
              </a:rPr>
              <a:t> </a:t>
            </a:r>
            <a:r>
              <a:rPr sz="3500">
                <a:latin typeface="Calibri"/>
                <a:cs typeface="Calibri"/>
              </a:rPr>
              <a:t>lý</a:t>
            </a:r>
            <a:r>
              <a:rPr sz="3500" spc="14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5">
                <a:latin typeface="Calibri"/>
                <a:cs typeface="Calibri"/>
              </a:rPr>
              <a:t> </a:t>
            </a:r>
            <a:r>
              <a:rPr sz="3500">
                <a:latin typeface="Calibri"/>
                <a:cs typeface="Calibri"/>
              </a:rPr>
              <a:t>Loại</a:t>
            </a:r>
            <a:r>
              <a:rPr sz="3500" spc="145">
                <a:latin typeface="Calibri"/>
                <a:cs typeface="Calibri"/>
              </a:rPr>
              <a:t> </a:t>
            </a:r>
            <a:r>
              <a:rPr sz="3500">
                <a:latin typeface="Calibri"/>
                <a:cs typeface="Calibri"/>
              </a:rPr>
              <a:t>bỏ</a:t>
            </a:r>
            <a:r>
              <a:rPr sz="3500" spc="145">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40">
                <a:latin typeface="Calibri"/>
                <a:cs typeface="Calibri"/>
              </a:rPr>
              <a:t> </a:t>
            </a:r>
            <a:r>
              <a:rPr sz="3500">
                <a:latin typeface="Calibri"/>
                <a:cs typeface="Calibri"/>
              </a:rPr>
              <a:t>gây</a:t>
            </a:r>
            <a:r>
              <a:rPr sz="3500" spc="135">
                <a:latin typeface="Calibri"/>
                <a:cs typeface="Calibri"/>
              </a:rPr>
              <a:t> </a:t>
            </a:r>
            <a:r>
              <a:rPr sz="3500">
                <a:latin typeface="Calibri"/>
                <a:cs typeface="Calibri"/>
              </a:rPr>
              <a:t>nhiễu</a:t>
            </a:r>
            <a:r>
              <a:rPr sz="3500" spc="135">
                <a:latin typeface="Calibri"/>
                <a:cs typeface="Calibri"/>
              </a:rPr>
              <a:t> </a:t>
            </a:r>
            <a:r>
              <a:rPr sz="3500">
                <a:latin typeface="Calibri"/>
                <a:cs typeface="Calibri"/>
              </a:rPr>
              <a:t>hoặc</a:t>
            </a:r>
            <a:r>
              <a:rPr sz="3500" spc="140">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0">
                <a:latin typeface="Calibri"/>
                <a:cs typeface="Calibri"/>
              </a:rPr>
              <a:t> </a:t>
            </a:r>
            <a:r>
              <a:rPr sz="3500" spc="-20">
                <a:latin typeface="Calibri"/>
                <a:cs typeface="Calibri"/>
              </a:rPr>
              <a:t>không </a:t>
            </a:r>
            <a:r>
              <a:rPr sz="3500">
                <a:latin typeface="Calibri"/>
                <a:cs typeface="Calibri"/>
              </a:rPr>
              <a:t>có</a:t>
            </a:r>
            <a:r>
              <a:rPr sz="3500" spc="-10">
                <a:latin typeface="Calibri"/>
                <a:cs typeface="Calibri"/>
              </a:rPr>
              <a:t> </a:t>
            </a:r>
            <a:r>
              <a:rPr sz="3500">
                <a:latin typeface="Calibri"/>
                <a:cs typeface="Calibri"/>
              </a:rPr>
              <a:t>giá</a:t>
            </a:r>
            <a:r>
              <a:rPr sz="3500" spc="-30">
                <a:latin typeface="Calibri"/>
                <a:cs typeface="Calibri"/>
              </a:rPr>
              <a:t> </a:t>
            </a:r>
            <a:r>
              <a:rPr sz="3500">
                <a:latin typeface="Calibri"/>
                <a:cs typeface="Calibri"/>
              </a:rPr>
              <a:t>trị</a:t>
            </a:r>
            <a:r>
              <a:rPr sz="3500" spc="-25">
                <a:latin typeface="Calibri"/>
                <a:cs typeface="Calibri"/>
              </a:rPr>
              <a:t> </a:t>
            </a:r>
            <a:r>
              <a:rPr sz="3500">
                <a:latin typeface="Calibri"/>
                <a:cs typeface="Calibri"/>
              </a:rPr>
              <a:t>về</a:t>
            </a:r>
            <a:r>
              <a:rPr sz="3500" spc="-25">
                <a:latin typeface="Calibri"/>
                <a:cs typeface="Calibri"/>
              </a:rPr>
              <a:t> </a:t>
            </a:r>
            <a:r>
              <a:rPr sz="3500">
                <a:latin typeface="Calibri"/>
                <a:cs typeface="Calibri"/>
              </a:rPr>
              <a:t>mặt</a:t>
            </a:r>
            <a:r>
              <a:rPr sz="3500" spc="-10">
                <a:latin typeface="Calibri"/>
                <a:cs typeface="Calibri"/>
              </a:rPr>
              <a:t> </a:t>
            </a:r>
            <a:r>
              <a:rPr sz="3500">
                <a:latin typeface="Calibri"/>
                <a:cs typeface="Calibri"/>
              </a:rPr>
              <a:t>ý</a:t>
            </a:r>
            <a:r>
              <a:rPr sz="3500" spc="-25">
                <a:latin typeface="Calibri"/>
                <a:cs typeface="Calibri"/>
              </a:rPr>
              <a:t> </a:t>
            </a:r>
            <a:r>
              <a:rPr sz="3500" spc="-10">
                <a:latin typeface="Calibri"/>
                <a:cs typeface="Calibri"/>
              </a:rPr>
              <a:t>nghĩa.</a:t>
            </a:r>
            <a:endParaRPr sz="3500">
              <a:latin typeface="Calibri"/>
              <a:cs typeface="Calibri"/>
            </a:endParaRPr>
          </a:p>
          <a:p>
            <a:pPr marL="355600" marR="6350" indent="-342900" algn="just">
              <a:lnSpc>
                <a:spcPct val="106900"/>
              </a:lnSpc>
              <a:spcBef>
                <a:spcPts val="805"/>
              </a:spcBef>
              <a:buFont typeface="Times New Roman"/>
              <a:buChar char="-"/>
              <a:tabLst>
                <a:tab pos="355600" algn="l"/>
              </a:tabLst>
            </a:pPr>
            <a:r>
              <a:rPr sz="3500">
                <a:latin typeface="Calibri"/>
                <a:cs typeface="Calibri"/>
              </a:rPr>
              <a:t>Đưa</a:t>
            </a:r>
            <a:r>
              <a:rPr sz="3500" spc="20">
                <a:latin typeface="Calibri"/>
                <a:cs typeface="Calibri"/>
              </a:rPr>
              <a:t> </a:t>
            </a:r>
            <a:r>
              <a:rPr sz="3500">
                <a:latin typeface="Calibri"/>
                <a:cs typeface="Calibri"/>
              </a:rPr>
              <a:t>ra</a:t>
            </a:r>
            <a:r>
              <a:rPr sz="3500" spc="30">
                <a:latin typeface="Calibri"/>
                <a:cs typeface="Calibri"/>
              </a:rPr>
              <a:t> </a:t>
            </a:r>
            <a:r>
              <a:rPr sz="3500">
                <a:latin typeface="Calibri"/>
                <a:cs typeface="Calibri"/>
              </a:rPr>
              <a:t>các</a:t>
            </a:r>
            <a:r>
              <a:rPr sz="3500" spc="10">
                <a:latin typeface="Calibri"/>
                <a:cs typeface="Calibri"/>
              </a:rPr>
              <a:t> </a:t>
            </a:r>
            <a:r>
              <a:rPr sz="3500">
                <a:latin typeface="Calibri"/>
                <a:cs typeface="Calibri"/>
              </a:rPr>
              <a:t>câu</a:t>
            </a:r>
            <a:r>
              <a:rPr sz="3500" spc="20">
                <a:latin typeface="Calibri"/>
                <a:cs typeface="Calibri"/>
              </a:rPr>
              <a:t> </a:t>
            </a:r>
            <a:r>
              <a:rPr sz="3500">
                <a:latin typeface="Calibri"/>
                <a:cs typeface="Calibri"/>
              </a:rPr>
              <a:t>hỏi</a:t>
            </a:r>
            <a:r>
              <a:rPr sz="3500" spc="20">
                <a:latin typeface="Calibri"/>
                <a:cs typeface="Calibri"/>
              </a:rPr>
              <a:t> </a:t>
            </a:r>
            <a:r>
              <a:rPr sz="3500">
                <a:latin typeface="Calibri"/>
                <a:cs typeface="Calibri"/>
              </a:rPr>
              <a:t>mang</a:t>
            </a:r>
            <a:r>
              <a:rPr sz="3500" spc="20">
                <a:latin typeface="Calibri"/>
                <a:cs typeface="Calibri"/>
              </a:rPr>
              <a:t> </a:t>
            </a:r>
            <a:r>
              <a:rPr sz="3500">
                <a:latin typeface="Calibri"/>
                <a:cs typeface="Calibri"/>
              </a:rPr>
              <a:t>tính</a:t>
            </a:r>
            <a:r>
              <a:rPr sz="3500" spc="25">
                <a:latin typeface="Calibri"/>
                <a:cs typeface="Calibri"/>
              </a:rPr>
              <a:t> </a:t>
            </a:r>
            <a:r>
              <a:rPr sz="3500">
                <a:latin typeface="Calibri"/>
                <a:cs typeface="Calibri"/>
              </a:rPr>
              <a:t>sâu</a:t>
            </a:r>
            <a:r>
              <a:rPr sz="3500" spc="20">
                <a:latin typeface="Calibri"/>
                <a:cs typeface="Calibri"/>
              </a:rPr>
              <a:t> </a:t>
            </a:r>
            <a:r>
              <a:rPr sz="3500">
                <a:latin typeface="Calibri"/>
                <a:cs typeface="Calibri"/>
              </a:rPr>
              <a:t>sắc</a:t>
            </a:r>
            <a:r>
              <a:rPr sz="3500" spc="20">
                <a:latin typeface="Calibri"/>
                <a:cs typeface="Calibri"/>
              </a:rPr>
              <a:t> </a:t>
            </a:r>
            <a:r>
              <a:rPr sz="3500">
                <a:latin typeface="Calibri"/>
                <a:cs typeface="Calibri"/>
              </a:rPr>
              <a:t>hơn</a:t>
            </a:r>
            <a:r>
              <a:rPr sz="3500" spc="15">
                <a:latin typeface="Calibri"/>
                <a:cs typeface="Calibri"/>
              </a:rPr>
              <a:t> </a:t>
            </a:r>
            <a:r>
              <a:rPr sz="3500">
                <a:latin typeface="Calibri"/>
                <a:cs typeface="Calibri"/>
              </a:rPr>
              <a:t>nhằm</a:t>
            </a:r>
            <a:r>
              <a:rPr sz="3500" spc="10">
                <a:latin typeface="Calibri"/>
                <a:cs typeface="Calibri"/>
              </a:rPr>
              <a:t> </a:t>
            </a:r>
            <a:r>
              <a:rPr sz="3500">
                <a:latin typeface="Calibri"/>
                <a:cs typeface="Calibri"/>
              </a:rPr>
              <a:t>phân</a:t>
            </a:r>
            <a:r>
              <a:rPr sz="3500" spc="10">
                <a:latin typeface="Calibri"/>
                <a:cs typeface="Calibri"/>
              </a:rPr>
              <a:t> </a:t>
            </a:r>
            <a:r>
              <a:rPr sz="3500">
                <a:latin typeface="Calibri"/>
                <a:cs typeface="Calibri"/>
              </a:rPr>
              <a:t>tích</a:t>
            </a:r>
            <a:r>
              <a:rPr sz="3500" spc="20">
                <a:latin typeface="Calibri"/>
                <a:cs typeface="Calibri"/>
              </a:rPr>
              <a:t> </a:t>
            </a:r>
            <a:r>
              <a:rPr sz="3500">
                <a:latin typeface="Calibri"/>
                <a:cs typeface="Calibri"/>
              </a:rPr>
              <a:t>hiệu</a:t>
            </a:r>
            <a:r>
              <a:rPr sz="3500" spc="20">
                <a:latin typeface="Calibri"/>
                <a:cs typeface="Calibri"/>
              </a:rPr>
              <a:t> </a:t>
            </a:r>
            <a:r>
              <a:rPr sz="3500">
                <a:latin typeface="Calibri"/>
                <a:cs typeface="Calibri"/>
              </a:rPr>
              <a:t>quả</a:t>
            </a:r>
            <a:r>
              <a:rPr sz="3500" spc="25">
                <a:latin typeface="Calibri"/>
                <a:cs typeface="Calibri"/>
              </a:rPr>
              <a:t> </a:t>
            </a:r>
            <a:r>
              <a:rPr sz="3500">
                <a:latin typeface="Calibri"/>
                <a:cs typeface="Calibri"/>
              </a:rPr>
              <a:t>giá</a:t>
            </a:r>
            <a:r>
              <a:rPr sz="3500" spc="25">
                <a:latin typeface="Calibri"/>
                <a:cs typeface="Calibri"/>
              </a:rPr>
              <a:t> </a:t>
            </a:r>
            <a:r>
              <a:rPr sz="3500">
                <a:latin typeface="Calibri"/>
                <a:cs typeface="Calibri"/>
              </a:rPr>
              <a:t>trị</a:t>
            </a:r>
            <a:r>
              <a:rPr sz="3500" spc="10">
                <a:latin typeface="Calibri"/>
                <a:cs typeface="Calibri"/>
              </a:rPr>
              <a:t> </a:t>
            </a:r>
            <a:r>
              <a:rPr sz="3500">
                <a:latin typeface="Calibri"/>
                <a:cs typeface="Calibri"/>
              </a:rPr>
              <a:t>mà</a:t>
            </a:r>
            <a:r>
              <a:rPr sz="3500" spc="30">
                <a:latin typeface="Calibri"/>
                <a:cs typeface="Calibri"/>
              </a:rPr>
              <a:t> </a:t>
            </a:r>
            <a:r>
              <a:rPr sz="3500">
                <a:latin typeface="Calibri"/>
                <a:cs typeface="Calibri"/>
              </a:rPr>
              <a:t>dữ</a:t>
            </a:r>
            <a:r>
              <a:rPr sz="3500" spc="25">
                <a:latin typeface="Calibri"/>
                <a:cs typeface="Calibri"/>
              </a:rPr>
              <a:t> </a:t>
            </a:r>
            <a:r>
              <a:rPr sz="3500" spc="-20">
                <a:latin typeface="Calibri"/>
                <a:cs typeface="Calibri"/>
              </a:rPr>
              <a:t>liệu </a:t>
            </a:r>
            <a:r>
              <a:rPr sz="3500">
                <a:latin typeface="Calibri"/>
                <a:cs typeface="Calibri"/>
              </a:rPr>
              <a:t>đã</a:t>
            </a:r>
            <a:r>
              <a:rPr sz="3500" spc="-40">
                <a:latin typeface="Calibri"/>
                <a:cs typeface="Calibri"/>
              </a:rPr>
              <a:t> </a:t>
            </a:r>
            <a:r>
              <a:rPr sz="3500">
                <a:latin typeface="Calibri"/>
                <a:cs typeface="Calibri"/>
              </a:rPr>
              <a:t>cung</a:t>
            </a:r>
            <a:r>
              <a:rPr sz="3500" spc="-30">
                <a:latin typeface="Calibri"/>
                <a:cs typeface="Calibri"/>
              </a:rPr>
              <a:t> </a:t>
            </a:r>
            <a:r>
              <a:rPr sz="3500" spc="-20">
                <a:latin typeface="Calibri"/>
                <a:cs typeface="Calibri"/>
              </a:rPr>
              <a:t>cấp.</a:t>
            </a:r>
            <a:endParaRPr sz="3500">
              <a:latin typeface="Calibri"/>
              <a:cs typeface="Calibri"/>
            </a:endParaRPr>
          </a:p>
          <a:p>
            <a:pPr marL="355600" marR="6985" indent="-342900" algn="just">
              <a:lnSpc>
                <a:spcPct val="107100"/>
              </a:lnSpc>
              <a:spcBef>
                <a:spcPts val="790"/>
              </a:spcBef>
              <a:buFont typeface="Times New Roman"/>
              <a:buChar char="-"/>
              <a:tabLst>
                <a:tab pos="355600" algn="l"/>
              </a:tabLst>
            </a:pPr>
            <a:r>
              <a:rPr sz="3500">
                <a:latin typeface="Calibri"/>
                <a:cs typeface="Calibri"/>
              </a:rPr>
              <a:t>Hoàn</a:t>
            </a:r>
            <a:r>
              <a:rPr sz="3500" spc="525">
                <a:latin typeface="Calibri"/>
                <a:cs typeface="Calibri"/>
              </a:rPr>
              <a:t> </a:t>
            </a:r>
            <a:r>
              <a:rPr sz="3500">
                <a:latin typeface="Calibri"/>
                <a:cs typeface="Calibri"/>
              </a:rPr>
              <a:t>thiện</a:t>
            </a:r>
            <a:r>
              <a:rPr sz="3500" spc="520">
                <a:latin typeface="Calibri"/>
                <a:cs typeface="Calibri"/>
              </a:rPr>
              <a:t> </a:t>
            </a:r>
            <a:r>
              <a:rPr sz="3500">
                <a:latin typeface="Calibri"/>
                <a:cs typeface="Calibri"/>
              </a:rPr>
              <a:t>file</a:t>
            </a:r>
            <a:r>
              <a:rPr sz="3500" spc="509">
                <a:latin typeface="Calibri"/>
                <a:cs typeface="Calibri"/>
              </a:rPr>
              <a:t> </a:t>
            </a:r>
            <a:r>
              <a:rPr sz="3500">
                <a:latin typeface="Calibri"/>
                <a:cs typeface="Calibri"/>
              </a:rPr>
              <a:t>notebook,</a:t>
            </a:r>
            <a:r>
              <a:rPr sz="3500" spc="525">
                <a:latin typeface="Calibri"/>
                <a:cs typeface="Calibri"/>
              </a:rPr>
              <a:t> </a:t>
            </a:r>
            <a:r>
              <a:rPr sz="3500">
                <a:latin typeface="Calibri"/>
                <a:cs typeface="Calibri"/>
              </a:rPr>
              <a:t>tuân</a:t>
            </a:r>
            <a:r>
              <a:rPr sz="3500" spc="505">
                <a:latin typeface="Calibri"/>
                <a:cs typeface="Calibri"/>
              </a:rPr>
              <a:t> </a:t>
            </a:r>
            <a:r>
              <a:rPr sz="3500">
                <a:latin typeface="Calibri"/>
                <a:cs typeface="Calibri"/>
              </a:rPr>
              <a:t>thủ</a:t>
            </a:r>
            <a:r>
              <a:rPr sz="3500" spc="520">
                <a:latin typeface="Calibri"/>
                <a:cs typeface="Calibri"/>
              </a:rPr>
              <a:t> </a:t>
            </a:r>
            <a:r>
              <a:rPr sz="3500" spc="-10">
                <a:latin typeface="Calibri"/>
                <a:cs typeface="Calibri"/>
              </a:rPr>
              <a:t>clear-</a:t>
            </a:r>
            <a:r>
              <a:rPr sz="3500">
                <a:latin typeface="Calibri"/>
                <a:cs typeface="Calibri"/>
              </a:rPr>
              <a:t>coding,</a:t>
            </a:r>
            <a:r>
              <a:rPr sz="3500" spc="530">
                <a:latin typeface="Calibri"/>
                <a:cs typeface="Calibri"/>
              </a:rPr>
              <a:t> </a:t>
            </a:r>
            <a:r>
              <a:rPr sz="3500">
                <a:latin typeface="Calibri"/>
                <a:cs typeface="Calibri"/>
              </a:rPr>
              <a:t>viết</a:t>
            </a:r>
            <a:r>
              <a:rPr sz="3500" spc="520">
                <a:latin typeface="Calibri"/>
                <a:cs typeface="Calibri"/>
              </a:rPr>
              <a:t> </a:t>
            </a:r>
            <a:r>
              <a:rPr sz="3500">
                <a:latin typeface="Calibri"/>
                <a:cs typeface="Calibri"/>
              </a:rPr>
              <a:t>code</a:t>
            </a:r>
            <a:r>
              <a:rPr sz="3500" spc="520">
                <a:latin typeface="Calibri"/>
                <a:cs typeface="Calibri"/>
              </a:rPr>
              <a:t> </a:t>
            </a:r>
            <a:r>
              <a:rPr sz="3500">
                <a:latin typeface="Calibri"/>
                <a:cs typeface="Calibri"/>
              </a:rPr>
              <a:t>ngắn</a:t>
            </a:r>
            <a:r>
              <a:rPr sz="3500" spc="515">
                <a:latin typeface="Calibri"/>
                <a:cs typeface="Calibri"/>
              </a:rPr>
              <a:t> </a:t>
            </a:r>
            <a:r>
              <a:rPr sz="3500">
                <a:latin typeface="Calibri"/>
                <a:cs typeface="Calibri"/>
              </a:rPr>
              <a:t>gọn</a:t>
            </a:r>
            <a:r>
              <a:rPr sz="3500" spc="520">
                <a:latin typeface="Calibri"/>
                <a:cs typeface="Calibri"/>
              </a:rPr>
              <a:t> </a:t>
            </a:r>
            <a:r>
              <a:rPr sz="3500">
                <a:latin typeface="Calibri"/>
                <a:cs typeface="Calibri"/>
              </a:rPr>
              <a:t>và</a:t>
            </a:r>
            <a:r>
              <a:rPr sz="3500" spc="515">
                <a:latin typeface="Calibri"/>
                <a:cs typeface="Calibri"/>
              </a:rPr>
              <a:t> </a:t>
            </a:r>
            <a:r>
              <a:rPr sz="3500">
                <a:latin typeface="Calibri"/>
                <a:cs typeface="Calibri"/>
              </a:rPr>
              <a:t>đơn</a:t>
            </a:r>
            <a:r>
              <a:rPr sz="3500" spc="530">
                <a:latin typeface="Calibri"/>
                <a:cs typeface="Calibri"/>
              </a:rPr>
              <a:t> </a:t>
            </a:r>
            <a:r>
              <a:rPr sz="3500" spc="-20">
                <a:latin typeface="Calibri"/>
                <a:cs typeface="Calibri"/>
              </a:rPr>
              <a:t>giản </a:t>
            </a:r>
            <a:r>
              <a:rPr sz="3500">
                <a:latin typeface="Calibri"/>
                <a:cs typeface="Calibri"/>
              </a:rPr>
              <a:t>nhất</a:t>
            </a:r>
            <a:r>
              <a:rPr sz="3500" spc="-30">
                <a:latin typeface="Calibri"/>
                <a:cs typeface="Calibri"/>
              </a:rPr>
              <a:t> </a:t>
            </a:r>
            <a:r>
              <a:rPr sz="3500">
                <a:latin typeface="Calibri"/>
                <a:cs typeface="Calibri"/>
              </a:rPr>
              <a:t>có</a:t>
            </a:r>
            <a:r>
              <a:rPr sz="3500" spc="-10">
                <a:latin typeface="Calibri"/>
                <a:cs typeface="Calibri"/>
              </a:rPr>
              <a:t> </a:t>
            </a:r>
            <a:r>
              <a:rPr sz="3500">
                <a:latin typeface="Calibri"/>
                <a:cs typeface="Calibri"/>
              </a:rPr>
              <a:t>thể,</a:t>
            </a:r>
            <a:r>
              <a:rPr sz="3500" spc="-15">
                <a:latin typeface="Calibri"/>
                <a:cs typeface="Calibri"/>
              </a:rPr>
              <a:t> </a:t>
            </a:r>
            <a:r>
              <a:rPr sz="3500">
                <a:latin typeface="Calibri"/>
                <a:cs typeface="Calibri"/>
              </a:rPr>
              <a:t>chú</a:t>
            </a:r>
            <a:r>
              <a:rPr sz="3500" spc="-25">
                <a:latin typeface="Calibri"/>
                <a:cs typeface="Calibri"/>
              </a:rPr>
              <a:t> </a:t>
            </a:r>
            <a:r>
              <a:rPr sz="3500">
                <a:latin typeface="Calibri"/>
                <a:cs typeface="Calibri"/>
              </a:rPr>
              <a:t>thích</a:t>
            </a:r>
            <a:r>
              <a:rPr sz="3500" spc="-20">
                <a:latin typeface="Calibri"/>
                <a:cs typeface="Calibri"/>
              </a:rPr>
              <a:t> </a:t>
            </a:r>
            <a:r>
              <a:rPr sz="3500">
                <a:latin typeface="Calibri"/>
                <a:cs typeface="Calibri"/>
              </a:rPr>
              <a:t>tường</a:t>
            </a:r>
            <a:r>
              <a:rPr sz="3500" spc="-15">
                <a:latin typeface="Calibri"/>
                <a:cs typeface="Calibri"/>
              </a:rPr>
              <a:t> </a:t>
            </a:r>
            <a:r>
              <a:rPr sz="3500">
                <a:latin typeface="Calibri"/>
                <a:cs typeface="Calibri"/>
              </a:rPr>
              <a:t>minh</a:t>
            </a:r>
            <a:r>
              <a:rPr sz="3500" spc="-35">
                <a:latin typeface="Calibri"/>
                <a:cs typeface="Calibri"/>
              </a:rPr>
              <a:t> </a:t>
            </a:r>
            <a:r>
              <a:rPr sz="3500">
                <a:latin typeface="Calibri"/>
                <a:cs typeface="Calibri"/>
              </a:rPr>
              <a:t>cho</a:t>
            </a:r>
            <a:r>
              <a:rPr sz="3500" spc="-15">
                <a:latin typeface="Calibri"/>
                <a:cs typeface="Calibri"/>
              </a:rPr>
              <a:t> </a:t>
            </a:r>
            <a:r>
              <a:rPr sz="3500">
                <a:latin typeface="Calibri"/>
                <a:cs typeface="Calibri"/>
              </a:rPr>
              <a:t>từng</a:t>
            </a:r>
            <a:r>
              <a:rPr sz="3500" spc="-10">
                <a:latin typeface="Calibri"/>
                <a:cs typeface="Calibri"/>
              </a:rPr>
              <a:t> </a:t>
            </a:r>
            <a:r>
              <a:rPr sz="3500">
                <a:latin typeface="Calibri"/>
                <a:cs typeface="Calibri"/>
              </a:rPr>
              <a:t>bước</a:t>
            </a:r>
            <a:r>
              <a:rPr sz="3500" spc="-30">
                <a:latin typeface="Calibri"/>
                <a:cs typeface="Calibri"/>
              </a:rPr>
              <a:t> </a:t>
            </a:r>
            <a:r>
              <a:rPr sz="3500">
                <a:latin typeface="Calibri"/>
                <a:cs typeface="Calibri"/>
              </a:rPr>
              <a:t>xử</a:t>
            </a:r>
            <a:r>
              <a:rPr sz="3500" spc="-10">
                <a:latin typeface="Calibri"/>
                <a:cs typeface="Calibri"/>
              </a:rPr>
              <a:t> </a:t>
            </a:r>
            <a:r>
              <a:rPr sz="3500" spc="-25">
                <a:latin typeface="Calibri"/>
                <a:cs typeface="Calibri"/>
              </a:rPr>
              <a:t>lý.</a:t>
            </a:r>
            <a:endParaRPr sz="35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86</a:t>
            </a:fld>
            <a:endParaRPr spc="-25"/>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2001011"/>
            <a:ext cx="15802610" cy="5466715"/>
            <a:chOff x="1447800" y="2001011"/>
            <a:chExt cx="15802610" cy="5466715"/>
          </a:xfrm>
        </p:grpSpPr>
        <p:pic>
          <p:nvPicPr>
            <p:cNvPr id="3" name="object 3"/>
            <p:cNvPicPr/>
            <p:nvPr/>
          </p:nvPicPr>
          <p:blipFill>
            <a:blip r:embed="rId2" cstate="print"/>
            <a:stretch>
              <a:fillRect/>
            </a:stretch>
          </p:blipFill>
          <p:spPr>
            <a:xfrm>
              <a:off x="1447800" y="2819400"/>
              <a:ext cx="15802356" cy="4648200"/>
            </a:xfrm>
            <a:prstGeom prst="rect">
              <a:avLst/>
            </a:prstGeom>
          </p:spPr>
        </p:pic>
        <p:pic>
          <p:nvPicPr>
            <p:cNvPr id="4" name="object 4"/>
            <p:cNvPicPr/>
            <p:nvPr/>
          </p:nvPicPr>
          <p:blipFill>
            <a:blip r:embed="rId3" cstate="print"/>
            <a:stretch>
              <a:fillRect/>
            </a:stretch>
          </p:blipFill>
          <p:spPr>
            <a:xfrm>
              <a:off x="7924800" y="2412491"/>
              <a:ext cx="3418332" cy="813816"/>
            </a:xfrm>
            <a:prstGeom prst="rect">
              <a:avLst/>
            </a:prstGeom>
          </p:spPr>
        </p:pic>
        <p:pic>
          <p:nvPicPr>
            <p:cNvPr id="5" name="object 5"/>
            <p:cNvPicPr/>
            <p:nvPr/>
          </p:nvPicPr>
          <p:blipFill>
            <a:blip r:embed="rId4" cstate="print"/>
            <a:stretch>
              <a:fillRect/>
            </a:stretch>
          </p:blipFill>
          <p:spPr>
            <a:xfrm>
              <a:off x="7534655" y="2001011"/>
              <a:ext cx="3666744" cy="1063752"/>
            </a:xfrm>
            <a:prstGeom prst="rect">
              <a:avLst/>
            </a:prstGeom>
          </p:spPr>
        </p:pic>
      </p:grpSp>
      <p:sp>
        <p:nvSpPr>
          <p:cNvPr id="6" name="object 6"/>
          <p:cNvSpPr txBox="1">
            <a:spLocks noGrp="1"/>
          </p:cNvSpPr>
          <p:nvPr>
            <p:ph type="title"/>
          </p:nvPr>
        </p:nvSpPr>
        <p:spPr>
          <a:xfrm>
            <a:off x="7862696" y="2037410"/>
            <a:ext cx="3135630" cy="94043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95">
                <a:solidFill>
                  <a:srgbClr val="000000"/>
                </a:solidFill>
              </a:rPr>
              <a:t> </a:t>
            </a:r>
            <a:r>
              <a:rPr lang="vi-VN" spc="-35">
                <a:solidFill>
                  <a:srgbClr val="000000"/>
                </a:solidFill>
              </a:rPr>
              <a:t>13</a:t>
            </a:r>
            <a:endParaRPr spc="-35">
              <a:solidFill>
                <a:srgbClr val="000000"/>
              </a:solidFill>
            </a:endParaRPr>
          </a:p>
        </p:txBody>
      </p:sp>
      <p:grpSp>
        <p:nvGrpSpPr>
          <p:cNvPr id="7" name="object 7"/>
          <p:cNvGrpSpPr/>
          <p:nvPr/>
        </p:nvGrpSpPr>
        <p:grpSpPr>
          <a:xfrm>
            <a:off x="5592826" y="3984244"/>
            <a:ext cx="7564755" cy="2315210"/>
            <a:chOff x="5592826" y="3984244"/>
            <a:chExt cx="7564755" cy="2315210"/>
          </a:xfrm>
        </p:grpSpPr>
        <p:pic>
          <p:nvPicPr>
            <p:cNvPr id="8" name="object 8"/>
            <p:cNvPicPr/>
            <p:nvPr/>
          </p:nvPicPr>
          <p:blipFill>
            <a:blip r:embed="rId5" cstate="print"/>
            <a:stretch>
              <a:fillRect/>
            </a:stretch>
          </p:blipFill>
          <p:spPr>
            <a:xfrm>
              <a:off x="6309360" y="3998976"/>
              <a:ext cx="6061710" cy="837438"/>
            </a:xfrm>
            <a:prstGeom prst="rect">
              <a:avLst/>
            </a:prstGeom>
          </p:spPr>
        </p:pic>
        <p:pic>
          <p:nvPicPr>
            <p:cNvPr id="9" name="object 9"/>
            <p:cNvPicPr/>
            <p:nvPr/>
          </p:nvPicPr>
          <p:blipFill>
            <a:blip r:embed="rId6" cstate="print"/>
            <a:stretch>
              <a:fillRect/>
            </a:stretch>
          </p:blipFill>
          <p:spPr>
            <a:xfrm>
              <a:off x="6294755" y="3984244"/>
              <a:ext cx="6030341" cy="806831"/>
            </a:xfrm>
            <a:prstGeom prst="rect">
              <a:avLst/>
            </a:prstGeom>
          </p:spPr>
        </p:pic>
        <p:pic>
          <p:nvPicPr>
            <p:cNvPr id="10" name="object 10"/>
            <p:cNvPicPr/>
            <p:nvPr/>
          </p:nvPicPr>
          <p:blipFill>
            <a:blip r:embed="rId7" cstate="print"/>
            <a:stretch>
              <a:fillRect/>
            </a:stretch>
          </p:blipFill>
          <p:spPr>
            <a:xfrm>
              <a:off x="5606796" y="5462016"/>
              <a:ext cx="7550658" cy="837438"/>
            </a:xfrm>
            <a:prstGeom prst="rect">
              <a:avLst/>
            </a:prstGeom>
          </p:spPr>
        </p:pic>
        <p:pic>
          <p:nvPicPr>
            <p:cNvPr id="11" name="object 11"/>
            <p:cNvPicPr/>
            <p:nvPr/>
          </p:nvPicPr>
          <p:blipFill>
            <a:blip r:embed="rId8" cstate="print"/>
            <a:stretch>
              <a:fillRect/>
            </a:stretch>
          </p:blipFill>
          <p:spPr>
            <a:xfrm>
              <a:off x="5592826" y="5447283"/>
              <a:ext cx="7518653" cy="80683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87</a:t>
            </a:fld>
            <a:endParaRPr spc="-25"/>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9</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B3:Thu thập dữ liệu số lượng ca tử vong theo nguyên nhân tử vong, quốc gia và năm khảo sát</a:t>
            </a:r>
            <a:endParaRPr lang="vi-VN" sz="4000" b="0" i="0">
              <a:effectLst/>
              <a:latin typeface="-apple-system"/>
            </a:endParaRPr>
          </a:p>
        </p:txBody>
      </p:sp>
      <p:pic>
        <p:nvPicPr>
          <p:cNvPr id="6" name="Picture 5">
            <a:extLst>
              <a:ext uri="{FF2B5EF4-FFF2-40B4-BE49-F238E27FC236}">
                <a16:creationId xmlns:a16="http://schemas.microsoft.com/office/drawing/2014/main" id="{403491B1-5D26-F71D-F074-0950B179CD38}"/>
              </a:ext>
            </a:extLst>
          </p:cNvPr>
          <p:cNvPicPr>
            <a:picLocks noChangeAspect="1"/>
          </p:cNvPicPr>
          <p:nvPr/>
        </p:nvPicPr>
        <p:blipFill>
          <a:blip r:embed="rId3"/>
          <a:stretch>
            <a:fillRect/>
          </a:stretch>
        </p:blipFill>
        <p:spPr>
          <a:xfrm>
            <a:off x="6477000" y="4089808"/>
            <a:ext cx="2895600" cy="5655891"/>
          </a:xfrm>
          <a:prstGeom prst="rect">
            <a:avLst/>
          </a:prstGeom>
        </p:spPr>
      </p:pic>
    </p:spTree>
    <p:extLst>
      <p:ext uri="{BB962C8B-B14F-4D97-AF65-F5344CB8AC3E}">
        <p14:creationId xmlns:p14="http://schemas.microsoft.com/office/powerpoint/2010/main" val="482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4695</Words>
  <Application>Microsoft Office PowerPoint</Application>
  <PresentationFormat>Custom</PresentationFormat>
  <Paragraphs>399</Paragraphs>
  <Slides>87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-apple-system</vt:lpstr>
      <vt:lpstr>Arial</vt:lpstr>
      <vt:lpstr>Calibri</vt:lpstr>
      <vt:lpstr>Courier New</vt:lpstr>
      <vt:lpstr>Times New Roman</vt:lpstr>
      <vt:lpstr>Wingdings</vt:lpstr>
      <vt:lpstr>Office Theme</vt:lpstr>
      <vt:lpstr>NHÓM 13</vt:lpstr>
      <vt:lpstr>Nhóm 13</vt:lpstr>
      <vt:lpstr>PowerPoint Presentation</vt:lpstr>
      <vt:lpstr>Thu thập dữ liệu</vt:lpstr>
      <vt:lpstr>a. Cài đặt môi trường</vt:lpstr>
      <vt:lpstr>b. Thu thập dữ liệu sử dụng Web API</vt:lpstr>
      <vt:lpstr>c. Các bước để có được DataFrame dữ liệu</vt:lpstr>
      <vt:lpstr>c. Các bước để có được DataFrame dữ liệu</vt:lpstr>
      <vt:lpstr>c. Các bước để có được DataFrame dữ liệu</vt:lpstr>
      <vt:lpstr>c. Các bước để có được DataFrame dữ liệu</vt:lpstr>
      <vt:lpstr>Khám phá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b. Khám phá dữ liệu</vt:lpstr>
      <vt:lpstr>b. Khám phá dữ liệu</vt:lpstr>
      <vt:lpstr>b. Khám phá dữ liệu</vt:lpstr>
      <vt:lpstr>b. Khám phá dữ liệu</vt:lpstr>
      <vt:lpstr>b. Khám phá dữ liệu</vt:lpstr>
      <vt:lpstr>b. Khám phá dữ liệu</vt:lpstr>
      <vt:lpstr>b. Khám phá dữ liệu</vt:lpstr>
      <vt:lpstr>Đặt ra những câu hỏi ý nghĩa cần được trả lời</vt:lpstr>
      <vt:lpstr>a. Đưa ra các câu hỏi:</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Xây dựng mô hình dữ liệu và đánh giá</vt:lpstr>
      <vt:lpstr>Bài toán: Dự đoán số ca tử vong do sinh non</vt:lpstr>
      <vt:lpstr>a. Định nghĩa tỷ lệ số năm</vt:lpstr>
      <vt:lpstr>b. Xây dựng mô hình</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d. Khá phá sự phân tán dữ liệu</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Tổng hợp lại quá trình</vt:lpstr>
      <vt:lpstr>Tiến trình thực hiện đồ án</vt:lpstr>
      <vt:lpstr>Tổng hợp lại quá trình thực hiện đồ án</vt:lpstr>
      <vt:lpstr>PowerPoint Presentation</vt:lpstr>
      <vt:lpstr>NHÓM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Hùng Lê</dc:creator>
  <cp:lastModifiedBy>ĐẶNG THIÊN LONG</cp:lastModifiedBy>
  <cp:revision>10</cp:revision>
  <dcterms:created xsi:type="dcterms:W3CDTF">2023-12-30T07:24:28Z</dcterms:created>
  <dcterms:modified xsi:type="dcterms:W3CDTF">2024-01-04T17:25:17Z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Microsoft® PowerPoint® for Microsoft 365</vt:lpwstr>
  </property>
  <property fmtid="{D5CDD505-2E9C-101B-9397-08002B2CF9AE}" pid="4" name="LastSaved">
    <vt:filetime>2023-12-30T00:00:00Z</vt:filetime>
  </property>
  <property fmtid="{D5CDD505-2E9C-101B-9397-08002B2CF9AE}" pid="5" name="Producer">
    <vt:lpwstr>Microsoft® PowerPoint® for Microsoft 365</vt:lpwstr>
  </property>
</Properties>
</file>